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1"/>
  </p:notesMasterIdLst>
  <p:sldIdLst>
    <p:sldId id="256" r:id="rId2"/>
    <p:sldId id="259" r:id="rId3"/>
    <p:sldId id="267" r:id="rId4"/>
    <p:sldId id="264" r:id="rId5"/>
    <p:sldId id="347" r:id="rId6"/>
    <p:sldId id="351" r:id="rId7"/>
    <p:sldId id="348" r:id="rId8"/>
    <p:sldId id="352" r:id="rId9"/>
    <p:sldId id="349" r:id="rId10"/>
    <p:sldId id="361" r:id="rId11"/>
    <p:sldId id="366" r:id="rId12"/>
    <p:sldId id="367" r:id="rId13"/>
    <p:sldId id="368" r:id="rId14"/>
    <p:sldId id="369" r:id="rId15"/>
    <p:sldId id="350" r:id="rId16"/>
    <p:sldId id="365" r:id="rId17"/>
    <p:sldId id="354" r:id="rId18"/>
    <p:sldId id="364" r:id="rId19"/>
    <p:sldId id="265" r:id="rId20"/>
  </p:sldIdLst>
  <p:sldSz cx="9144000" cy="5143500" type="screen16x9"/>
  <p:notesSz cx="6858000" cy="9144000"/>
  <p:embeddedFontLst>
    <p:embeddedFont>
      <p:font typeface="Montserrat" pitchFamily="2" charset="0"/>
      <p:regular r:id="rId22"/>
      <p:bold r:id="rId23"/>
      <p:italic r:id="rId24"/>
      <p:boldItalic r:id="rId25"/>
    </p:embeddedFont>
    <p:embeddedFont>
      <p:font typeface="Montserrat ExtraBold" pitchFamily="2" charset="0"/>
      <p:bold r:id="rId26"/>
      <p:boldItalic r:id="rId27"/>
    </p:embeddedFont>
    <p:embeddedFont>
      <p:font typeface="Montserrat Light" pitchFamily="2" charset="0"/>
      <p:regular r:id="rId28"/>
      <p:italic r:id="rId29"/>
    </p:embeddedFont>
    <p:embeddedFont>
      <p:font typeface="Montserrat SemiBold" pitchFamily="2" charset="0"/>
      <p:bold r:id="rId30"/>
      <p:boldItalic r:id="rId31"/>
    </p:embeddedFont>
    <p:embeddedFont>
      <p:font typeface="Vidaloka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DB9"/>
    <a:srgbClr val="3399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408AD7-71FF-4242-ACD2-BDE3F2AE1163}" v="13" dt="2026-02-09T02:24:44.066"/>
  </p1510:revLst>
</p1510:revInfo>
</file>

<file path=ppt/tableStyles.xml><?xml version="1.0" encoding="utf-8"?>
<a:tblStyleLst xmlns:a="http://schemas.openxmlformats.org/drawingml/2006/main" def="{96A310D7-0748-4D06-9E3D-B190794B05D7}">
  <a:tblStyle styleId="{96A310D7-0748-4D06-9E3D-B190794B05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u="sng" dirty="0">
                <a:latin typeface="Montserrat SemiBold" pitchFamily="2" charset="0"/>
              </a:rPr>
              <a:t>Customer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 Segment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BE-4986-ACDC-1E67D7AF459E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BE-4986-ACDC-1E67D7AF459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9F-4B3A-A41A-14336BD8F20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9F-4B3A-A41A-14336BD8F200}"/>
              </c:ext>
            </c:extLst>
          </c:dPt>
          <c:cat>
            <c:strRef>
              <c:f>Sheet1!$A$2:$A$5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1915356</c:v>
                </c:pt>
                <c:pt idx="1">
                  <c:v>3483524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BE-4986-ACDC-1E67D7AF4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Bike</a:t>
            </a:r>
            <a:r>
              <a:rPr lang="en-US" b="1" baseline="0"/>
              <a:t> usage by customer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1422838294027638E-2"/>
          <c:y val="0.11776705053720374"/>
          <c:w val="0.90059940381532444"/>
          <c:h val="0.75958063756410965"/>
        </c:manualLayout>
      </c:layout>
      <c:lineChart>
        <c:grouping val="standard"/>
        <c:varyColors val="0"/>
        <c:ser>
          <c:idx val="0"/>
          <c:order val="0"/>
          <c:tx>
            <c:v>casual</c:v>
          </c:tx>
          <c:spPr>
            <a:ln w="28575" cap="rnd">
              <a:solidFill>
                <a:srgbClr val="E9713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97132"/>
              </a:solidFill>
              <a:ln w="9525">
                <a:solidFill>
                  <a:srgbClr val="E97132"/>
                </a:solidFill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2"/>
              <c:pt idx="0">
                <c:v>Jan-25</c:v>
              </c:pt>
              <c:pt idx="1">
                <c:v>Feb-25</c:v>
              </c:pt>
              <c:pt idx="2">
                <c:v>Mar-25</c:v>
              </c:pt>
              <c:pt idx="3">
                <c:v>Apr-25</c:v>
              </c:pt>
              <c:pt idx="4">
                <c:v>May-25</c:v>
              </c:pt>
              <c:pt idx="5">
                <c:v>Jun-25</c:v>
              </c:pt>
              <c:pt idx="6">
                <c:v>Jul-25</c:v>
              </c:pt>
              <c:pt idx="7">
                <c:v>Aug-25</c:v>
              </c:pt>
              <c:pt idx="8">
                <c:v>Sep-25</c:v>
              </c:pt>
              <c:pt idx="9">
                <c:v>Oct-25</c:v>
              </c:pt>
              <c:pt idx="10">
                <c:v>Nov-25</c:v>
              </c:pt>
              <c:pt idx="11">
                <c:v>Dec-25</c:v>
              </c:pt>
            </c:strLit>
          </c:cat>
          <c:val>
            <c:numLit>
              <c:formatCode>General</c:formatCode>
              <c:ptCount val="12"/>
              <c:pt idx="0">
                <c:v>23404</c:v>
              </c:pt>
              <c:pt idx="1">
                <c:v>26998</c:v>
              </c:pt>
              <c:pt idx="2">
                <c:v>82843</c:v>
              </c:pt>
              <c:pt idx="3">
                <c:v>105246</c:v>
              </c:pt>
              <c:pt idx="4">
                <c:v>175614</c:v>
              </c:pt>
              <c:pt idx="5">
                <c:v>278649</c:v>
              </c:pt>
              <c:pt idx="6">
                <c:v>308373</c:v>
              </c:pt>
              <c:pt idx="7">
                <c:v>323448</c:v>
              </c:pt>
              <c:pt idx="8">
                <c:v>254670</c:v>
              </c:pt>
              <c:pt idx="9">
                <c:v>214313</c:v>
              </c:pt>
              <c:pt idx="10">
                <c:v>94691</c:v>
              </c:pt>
              <c:pt idx="11">
                <c:v>27107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6DA9-488C-9B8E-41FA41F465DB}"/>
            </c:ext>
          </c:extLst>
        </c:ser>
        <c:ser>
          <c:idx val="1"/>
          <c:order val="1"/>
          <c:tx>
            <c:v>member</c:v>
          </c:tx>
          <c:spPr>
            <a:ln w="28575" cap="rnd">
              <a:solidFill>
                <a:srgbClr val="15608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56082"/>
              </a:solidFill>
              <a:ln w="9525">
                <a:solidFill>
                  <a:srgbClr val="156082"/>
                </a:solidFill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2"/>
              <c:pt idx="0">
                <c:v>Jan-25</c:v>
              </c:pt>
              <c:pt idx="1">
                <c:v>Feb-25</c:v>
              </c:pt>
              <c:pt idx="2">
                <c:v>Mar-25</c:v>
              </c:pt>
              <c:pt idx="3">
                <c:v>Apr-25</c:v>
              </c:pt>
              <c:pt idx="4">
                <c:v>May-25</c:v>
              </c:pt>
              <c:pt idx="5">
                <c:v>Jun-25</c:v>
              </c:pt>
              <c:pt idx="6">
                <c:v>Jul-25</c:v>
              </c:pt>
              <c:pt idx="7">
                <c:v>Aug-25</c:v>
              </c:pt>
              <c:pt idx="8">
                <c:v>Sep-25</c:v>
              </c:pt>
              <c:pt idx="9">
                <c:v>Oct-25</c:v>
              </c:pt>
              <c:pt idx="10">
                <c:v>Nov-25</c:v>
              </c:pt>
              <c:pt idx="11">
                <c:v>Dec-25</c:v>
              </c:pt>
            </c:strLit>
          </c:cat>
          <c:val>
            <c:numLit>
              <c:formatCode>General</c:formatCode>
              <c:ptCount val="12"/>
              <c:pt idx="0">
                <c:v>112307</c:v>
              </c:pt>
              <c:pt idx="1">
                <c:v>122077</c:v>
              </c:pt>
              <c:pt idx="2">
                <c:v>208427</c:v>
              </c:pt>
              <c:pt idx="3">
                <c:v>257880</c:v>
              </c:pt>
              <c:pt idx="4">
                <c:v>313949</c:v>
              </c:pt>
              <c:pt idx="5">
                <c:v>379463</c:v>
              </c:pt>
              <c:pt idx="6">
                <c:v>430300</c:v>
              </c:pt>
              <c:pt idx="7">
                <c:v>443035</c:v>
              </c:pt>
              <c:pt idx="8">
                <c:v>440867</c:v>
              </c:pt>
              <c:pt idx="9">
                <c:v>414008</c:v>
              </c:pt>
              <c:pt idx="10">
                <c:v>251860</c:v>
              </c:pt>
              <c:pt idx="11">
                <c:v>109351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6DA9-488C-9B8E-41FA41F465D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10413327"/>
        <c:axId val="310414767"/>
      </c:lineChart>
      <c:catAx>
        <c:axId val="31041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414767"/>
        <c:crosses val="autoZero"/>
        <c:auto val="1"/>
        <c:lblAlgn val="ctr"/>
        <c:lblOffset val="100"/>
        <c:noMultiLvlLbl val="0"/>
      </c:catAx>
      <c:valAx>
        <c:axId val="310414767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Total 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crossAx val="310413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668563813006598"/>
          <c:y val="4.0139647471139787E-2"/>
          <c:w val="0.16425467258129936"/>
          <c:h val="0.107162733206226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15875" cap="flat" cmpd="sng" algn="ctr">
      <a:solidFill>
        <a:srgbClr val="156082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[Copy of Copy of Cyclistic_Final_Summary_2025.xlsx]Pivot tables!PivotTable1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Bike</a:t>
            </a:r>
            <a:r>
              <a:rPr lang="en-US" b="1" baseline="0" dirty="0"/>
              <a:t> usage by users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'Pivot tables'!$B$22:$B$23</c:f>
              <c:strCache>
                <c:ptCount val="1"/>
                <c:pt idx="0">
                  <c:v>classic_bike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tables'!$A$24:$A$26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'Pivot tables'!$B$24:$B$26</c:f>
              <c:numCache>
                <c:formatCode>_(* #,##0_);_(* \(#,##0\);_(* "-"??_);_(@_)</c:formatCode>
                <c:ptCount val="2"/>
                <c:pt idx="0">
                  <c:v>667915</c:v>
                </c:pt>
                <c:pt idx="1">
                  <c:v>1274288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A4-42E4-81D3-9B421E52ABDC}"/>
            </c:ext>
          </c:extLst>
        </c:ser>
        <c:ser>
          <c:idx val="1"/>
          <c:order val="1"/>
          <c:tx>
            <c:strRef>
              <c:f>'Pivot tables'!$C$22:$C$23</c:f>
              <c:strCache>
                <c:ptCount val="1"/>
                <c:pt idx="0">
                  <c:v>electric_bike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tables'!$A$24:$A$26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'Pivot tables'!$C$24:$C$26</c:f>
              <c:numCache>
                <c:formatCode>_(* #,##0_);_(* \(#,##0\);_(* "-"??_);_(@_)</c:formatCode>
                <c:ptCount val="2"/>
                <c:pt idx="0">
                  <c:v>1247441</c:v>
                </c:pt>
                <c:pt idx="1">
                  <c:v>2209236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A4-42E4-81D3-9B421E52ABD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32169951"/>
        <c:axId val="132172831"/>
        <c:axId val="0"/>
      </c:bar3DChart>
      <c:catAx>
        <c:axId val="132169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172831"/>
        <c:crosses val="autoZero"/>
        <c:auto val="1"/>
        <c:lblAlgn val="ctr"/>
        <c:lblOffset val="100"/>
        <c:noMultiLvlLbl val="0"/>
      </c:catAx>
      <c:valAx>
        <c:axId val="1321728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169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15875" cap="flat" cmpd="sng" algn="ctr">
      <a:solidFill>
        <a:srgbClr val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DB94B30A-8284-F4FB-9EE5-03A4D86B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8937B007-B807-BC7C-823D-5E17463BA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1AAD9331-2020-7895-30A4-2F758F112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88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6730C688-D804-81F3-E8DC-0BD263E1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72842049-39AE-CE6F-80C3-D6EED2D4D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3C73B5FC-CB25-70A2-EDFD-A02C6B3744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43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E2A51178-4DCD-F1B6-4E31-819D9954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2D564E48-F049-6044-BE1D-8CA8F559AF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EB59CDE6-16CC-A883-0DDA-96E66665DC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265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D30BE961-9392-867D-CA90-92E08F52F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BC562758-893B-61CB-E9C9-765B915A6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DD09846B-49AF-4136-6CB1-71F215EC7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86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F984F26A-4558-FA55-75C1-EC4BFCEC7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31081B78-FB9D-DFB8-6DD0-9C760A7EE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40710E1C-EBF6-5293-77CD-D99738617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20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5550" y="1482825"/>
            <a:ext cx="74529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6" name="Google Shape;146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  <p:sldLayoutId id="2147483665" r:id="rId5"/>
    <p:sldLayoutId id="2147483666" r:id="rId6"/>
    <p:sldLayoutId id="2147483667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372793" y="2436358"/>
            <a:ext cx="8189959" cy="1445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buSzPts val="1100"/>
            </a:pPr>
            <a:r>
              <a:rPr lang="en-US" sz="4000" dirty="0">
                <a:solidFill>
                  <a:srgbClr val="37ADB9"/>
                </a:solidFill>
                <a:latin typeface="Montserrat SemiBold" pitchFamily="2" charset="0"/>
                <a:ea typeface="Montserrat"/>
                <a:cs typeface="Montserrat"/>
                <a:sym typeface="Montserrat"/>
              </a:rPr>
              <a:t>CYCLISTIC: TURNING POTENTIAL INTO LOYALTY</a:t>
            </a:r>
            <a:endParaRPr sz="4000" dirty="0">
              <a:solidFill>
                <a:srgbClr val="37ADB9"/>
              </a:solidFill>
              <a:latin typeface="Montserrat SemiBold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372794" y="1581587"/>
            <a:ext cx="7064100" cy="1073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0070C0"/>
                </a:solidFill>
                <a:latin typeface="Montserrat SemiBold" pitchFamily="2" charset="0"/>
              </a:rPr>
              <a:t>COURSERA CASE STUDY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Montserrat SemiBold" pitchFamily="2" charset="0"/>
              </a:rPr>
              <a:t>Capstone project for the Google Data Analytics Professional Certificate</a:t>
            </a:r>
            <a:endParaRPr sz="1400" dirty="0">
              <a:latin typeface="Montserrat SemiBold" pitchFamily="2" charset="0"/>
            </a:endParaRPr>
          </a:p>
        </p:txBody>
      </p:sp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74D87324-DDE0-AA87-C02A-C3FC094F7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3329" y="292784"/>
            <a:ext cx="914400" cy="914400"/>
          </a:xfrm>
          <a:prstGeom prst="rect">
            <a:avLst/>
          </a:prstGeom>
        </p:spPr>
      </p:pic>
      <p:pic>
        <p:nvPicPr>
          <p:cNvPr id="11" name="Graphic 10" descr="Bar chart with solid fill">
            <a:extLst>
              <a:ext uri="{FF2B5EF4-FFF2-40B4-BE49-F238E27FC236}">
                <a16:creationId xmlns:a16="http://schemas.microsoft.com/office/drawing/2014/main" id="{CD1831FE-4CEC-AD38-48B2-0F42AE741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8929" y="292784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7CE280-679C-2698-A1F6-A9F16DB042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792" t="12401" r="31429" b="20857"/>
          <a:stretch>
            <a:fillRect/>
          </a:stretch>
        </p:blipFill>
        <p:spPr>
          <a:xfrm>
            <a:off x="309489" y="545934"/>
            <a:ext cx="914400" cy="914400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A536AC-B24B-4A2E-86AC-AC7AA4DFF6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975" t="39846" r="10940" b="40269"/>
          <a:stretch>
            <a:fillRect/>
          </a:stretch>
        </p:blipFill>
        <p:spPr>
          <a:xfrm>
            <a:off x="1470074" y="749985"/>
            <a:ext cx="1505243" cy="566252"/>
          </a:xfrm>
          <a:prstGeom prst="rect">
            <a:avLst/>
          </a:prstGeom>
        </p:spPr>
      </p:pic>
      <p:sp>
        <p:nvSpPr>
          <p:cNvPr id="16" name="Google Shape;489;p60">
            <a:extLst>
              <a:ext uri="{FF2B5EF4-FFF2-40B4-BE49-F238E27FC236}">
                <a16:creationId xmlns:a16="http://schemas.microsoft.com/office/drawing/2014/main" id="{D4C1CE0C-CB24-FF56-99D6-2D550B59D02F}"/>
              </a:ext>
            </a:extLst>
          </p:cNvPr>
          <p:cNvSpPr txBox="1">
            <a:spLocks/>
          </p:cNvSpPr>
          <p:nvPr/>
        </p:nvSpPr>
        <p:spPr>
          <a:xfrm>
            <a:off x="372794" y="3831656"/>
            <a:ext cx="7064100" cy="70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1" dirty="0">
                <a:solidFill>
                  <a:schemeClr val="dk1"/>
                </a:solidFill>
                <a:latin typeface="Montserrat SemiBold" pitchFamily="2" charset="0"/>
              </a:rPr>
              <a:t>Presented by: </a:t>
            </a:r>
            <a:r>
              <a:rPr lang="en-US" i="1" dirty="0">
                <a:solidFill>
                  <a:schemeClr val="dk1"/>
                </a:solidFill>
                <a:latin typeface="Montserrat SemiBold" pitchFamily="2" charset="0"/>
              </a:rPr>
              <a:t>Nguyen Mai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1" dirty="0">
                <a:solidFill>
                  <a:schemeClr val="dk1"/>
                </a:solidFill>
                <a:latin typeface="Montserrat SemiBold" pitchFamily="2" charset="0"/>
              </a:rPr>
              <a:t>Last updated</a:t>
            </a:r>
            <a:r>
              <a:rPr lang="en-US" i="1" dirty="0">
                <a:solidFill>
                  <a:schemeClr val="dk1"/>
                </a:solidFill>
                <a:latin typeface="Montserrat SemiBold" pitchFamily="2" charset="0"/>
              </a:rPr>
              <a:t>: February 4</a:t>
            </a:r>
            <a:r>
              <a:rPr lang="en-US" i="1" baseline="30000" dirty="0">
                <a:solidFill>
                  <a:schemeClr val="dk1"/>
                </a:solidFill>
                <a:latin typeface="Montserrat SemiBold" pitchFamily="2" charset="0"/>
              </a:rPr>
              <a:t>th</a:t>
            </a:r>
            <a:r>
              <a:rPr lang="en-US" i="1" dirty="0">
                <a:solidFill>
                  <a:schemeClr val="dk1"/>
                </a:solidFill>
                <a:latin typeface="Montserrat SemiBold" pitchFamily="2" charset="0"/>
              </a:rPr>
              <a:t> 2026</a:t>
            </a:r>
            <a:endParaRPr lang="en-US" i="1" dirty="0">
              <a:latin typeface="Montserrat Semi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0D8EA-6F2F-5B60-BD90-9BFA67728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BCE68A-9DCD-CBB8-C04E-106529BD653E}"/>
              </a:ext>
            </a:extLst>
          </p:cNvPr>
          <p:cNvSpPr txBox="1"/>
          <p:nvPr/>
        </p:nvSpPr>
        <p:spPr>
          <a:xfrm>
            <a:off x="0" y="547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92D050"/>
                </a:solidFill>
                <a:latin typeface="Montserrat ExtraBold" pitchFamily="2" charset="0"/>
              </a:rPr>
              <a:t>Temporal Aspects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151BF-A93A-D707-9E88-A56913D0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06300"/>
            <a:ext cx="4343400" cy="3887620"/>
          </a:xfrm>
          <a:prstGeom prst="rect">
            <a:avLst/>
          </a:prstGeom>
          <a:solidFill>
            <a:schemeClr val="bg1"/>
          </a:solidFill>
          <a:ln w="15875">
            <a:solidFill>
              <a:srgbClr val="292929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F0767F-7D8E-B928-EC62-15C595786CC8}"/>
              </a:ext>
            </a:extLst>
          </p:cNvPr>
          <p:cNvSpPr/>
          <p:nvPr/>
        </p:nvSpPr>
        <p:spPr>
          <a:xfrm>
            <a:off x="2682240" y="0"/>
            <a:ext cx="3817620" cy="54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8D94B3-602A-0812-0990-CAA3A62009B2}"/>
              </a:ext>
            </a:extLst>
          </p:cNvPr>
          <p:cNvSpPr/>
          <p:nvPr/>
        </p:nvSpPr>
        <p:spPr>
          <a:xfrm>
            <a:off x="0" y="1211580"/>
            <a:ext cx="45719" cy="3299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A8D8A-8F73-5CCF-882E-717EFE3BDE68}"/>
              </a:ext>
            </a:extLst>
          </p:cNvPr>
          <p:cNvSpPr txBox="1"/>
          <p:nvPr/>
        </p:nvSpPr>
        <p:spPr>
          <a:xfrm>
            <a:off x="265896" y="1042303"/>
            <a:ext cx="244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Montserrat SemiBold" pitchFamily="2" charset="0"/>
              </a:rPr>
              <a:t>The Rhythm of Life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1AF40-4BBD-8BD1-F748-64DB7048586F}"/>
              </a:ext>
            </a:extLst>
          </p:cNvPr>
          <p:cNvSpPr txBox="1"/>
          <p:nvPr/>
        </p:nvSpPr>
        <p:spPr>
          <a:xfrm>
            <a:off x="352458" y="1684020"/>
            <a:ext cx="36519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Weekend Surge: </a:t>
            </a:r>
            <a:r>
              <a:rPr lang="en-US" dirty="0">
                <a:latin typeface="Montserrat" pitchFamily="2" charset="0"/>
              </a:rPr>
              <a:t>Casual riders: leisure-oriented-&gt; Annual Members: routine-oriented</a:t>
            </a:r>
          </a:p>
          <a:p>
            <a:endParaRPr lang="en-US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Notable value: </a:t>
            </a:r>
            <a:r>
              <a:rPr lang="en-US" dirty="0">
                <a:latin typeface="Montserrat" pitchFamily="2" charset="0"/>
              </a:rPr>
              <a:t>Members peak at 8 AM and 5 PM, while casual riders concentrate between 8 AM and 5 PM</a:t>
            </a:r>
          </a:p>
          <a:p>
            <a:r>
              <a:rPr lang="en-US" dirty="0">
                <a:latin typeface="Montserrat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Insight: </a:t>
            </a:r>
            <a:r>
              <a:rPr lang="en-US" dirty="0">
                <a:latin typeface="Montserrat" pitchFamily="2" charset="0"/>
              </a:rPr>
              <a:t>Usage patterns reflect rider intention and lifestyle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7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6424F-3A1C-E5A1-5DF2-72A816F8C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F98F9-985D-3AD2-5190-4AA712FF3DF0}"/>
              </a:ext>
            </a:extLst>
          </p:cNvPr>
          <p:cNvSpPr txBox="1"/>
          <p:nvPr/>
        </p:nvSpPr>
        <p:spPr>
          <a:xfrm>
            <a:off x="0" y="547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92D050"/>
                </a:solidFill>
                <a:latin typeface="Montserrat ExtraBold" pitchFamily="2" charset="0"/>
              </a:rPr>
              <a:t>Temporal Aspects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FC8D91-18CF-3CCE-ADAD-C19ABB26B49B}"/>
              </a:ext>
            </a:extLst>
          </p:cNvPr>
          <p:cNvSpPr/>
          <p:nvPr/>
        </p:nvSpPr>
        <p:spPr>
          <a:xfrm>
            <a:off x="2682240" y="0"/>
            <a:ext cx="3817620" cy="54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E7949-8F95-533B-BEA3-A74B19CEF0C4}"/>
              </a:ext>
            </a:extLst>
          </p:cNvPr>
          <p:cNvSpPr/>
          <p:nvPr/>
        </p:nvSpPr>
        <p:spPr>
          <a:xfrm>
            <a:off x="0" y="1211580"/>
            <a:ext cx="45719" cy="3299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E2378-0928-87DF-C517-850C1062E0C8}"/>
              </a:ext>
            </a:extLst>
          </p:cNvPr>
          <p:cNvSpPr txBox="1"/>
          <p:nvPr/>
        </p:nvSpPr>
        <p:spPr>
          <a:xfrm>
            <a:off x="323605" y="1042303"/>
            <a:ext cx="23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Montserrat SemiBold" pitchFamily="2" charset="0"/>
              </a:rPr>
              <a:t>Seasonal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3802A-14AC-E20B-5FC4-C83E9407FF21}"/>
              </a:ext>
            </a:extLst>
          </p:cNvPr>
          <p:cNvSpPr txBox="1"/>
          <p:nvPr/>
        </p:nvSpPr>
        <p:spPr>
          <a:xfrm>
            <a:off x="352458" y="1684020"/>
            <a:ext cx="3651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Summer Peak: </a:t>
            </a:r>
            <a:r>
              <a:rPr lang="en-US" dirty="0">
                <a:latin typeface="Montserrat" pitchFamily="2" charset="0"/>
              </a:rPr>
              <a:t>Both casual riders and members are at their highest between Jun and July</a:t>
            </a:r>
          </a:p>
          <a:p>
            <a:endParaRPr lang="en-US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Seasonal consistency</a:t>
            </a:r>
            <a:r>
              <a:rPr lang="en-US" dirty="0">
                <a:latin typeface="Montserrat" pitchFamily="2" charset="0"/>
              </a:rPr>
              <a:t>: Casual riders fluctuate unpredictably, while members follow a stable trend year-round</a:t>
            </a:r>
          </a:p>
          <a:p>
            <a:endParaRPr lang="en-US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Insight: </a:t>
            </a:r>
            <a:r>
              <a:rPr lang="en-US" dirty="0">
                <a:latin typeface="Montserrat" pitchFamily="2" charset="0"/>
              </a:rPr>
              <a:t>Casual riders are seasonally sensitive, creating opportunities for summer promotions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242B6AF-928C-F002-D822-43E2B8D7F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396342"/>
              </p:ext>
            </p:extLst>
          </p:nvPr>
        </p:nvGraphicFramePr>
        <p:xfrm>
          <a:off x="4381500" y="1044654"/>
          <a:ext cx="4659630" cy="3999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24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B43E5B-F738-0505-A405-09266884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0A426-AE84-F409-08D8-932D9EDE800E}"/>
              </a:ext>
            </a:extLst>
          </p:cNvPr>
          <p:cNvSpPr txBox="1"/>
          <p:nvPr/>
        </p:nvSpPr>
        <p:spPr>
          <a:xfrm>
            <a:off x="0" y="547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C000"/>
                </a:solidFill>
                <a:latin typeface="Montserrat ExtraBold" pitchFamily="2" charset="0"/>
              </a:rPr>
              <a:t>Usage Intensity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ACA8C-815F-050A-1A89-BD80C649FFE8}"/>
              </a:ext>
            </a:extLst>
          </p:cNvPr>
          <p:cNvSpPr/>
          <p:nvPr/>
        </p:nvSpPr>
        <p:spPr>
          <a:xfrm>
            <a:off x="2682240" y="0"/>
            <a:ext cx="3817620" cy="54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2435F9-A96A-DDB1-3459-141536E0199F}"/>
              </a:ext>
            </a:extLst>
          </p:cNvPr>
          <p:cNvSpPr/>
          <p:nvPr/>
        </p:nvSpPr>
        <p:spPr>
          <a:xfrm>
            <a:off x="0" y="1211580"/>
            <a:ext cx="45719" cy="3299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3C1E2-3A29-A088-CBFB-624F1523AAA7}"/>
              </a:ext>
            </a:extLst>
          </p:cNvPr>
          <p:cNvSpPr txBox="1"/>
          <p:nvPr/>
        </p:nvSpPr>
        <p:spPr>
          <a:xfrm>
            <a:off x="957593" y="104230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Montserrat SemiBold" pitchFamily="2" charset="0"/>
              </a:rPr>
              <a:t>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579CE-DDF5-D599-92D1-2EAA622421AB}"/>
              </a:ext>
            </a:extLst>
          </p:cNvPr>
          <p:cNvSpPr txBox="1"/>
          <p:nvPr/>
        </p:nvSpPr>
        <p:spPr>
          <a:xfrm>
            <a:off x="352458" y="1684020"/>
            <a:ext cx="3651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Volume: </a:t>
            </a:r>
            <a:r>
              <a:rPr lang="en-US" dirty="0">
                <a:latin typeface="Montserrat" pitchFamily="2" charset="0"/>
              </a:rPr>
              <a:t>Strong correlation between total rides and distribution of Members/Casuals</a:t>
            </a:r>
          </a:p>
          <a:p>
            <a:endParaRPr lang="en-US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Engagement</a:t>
            </a:r>
            <a:r>
              <a:rPr lang="en-US" dirty="0">
                <a:latin typeface="Montserrat" pitchFamily="2" charset="0"/>
              </a:rPr>
              <a:t>: Distinct usage intent affects the notable average length for biking</a:t>
            </a:r>
          </a:p>
          <a:p>
            <a:endParaRPr lang="en-US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Insight: </a:t>
            </a:r>
            <a:r>
              <a:rPr lang="en-US" dirty="0">
                <a:latin typeface="Montserrat" pitchFamily="2" charset="0"/>
              </a:rPr>
              <a:t>Casual riders show 0.9 times less total usage, but 1.6 times higher average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7BFFD-7E26-C8B4-4E0F-AE749A81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879" y="1044654"/>
            <a:ext cx="4558765" cy="39159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31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7C042F-09A3-F3E0-1F7E-F118AFC9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E1AFD3-8302-D001-2FEB-4FB2D4F0B574}"/>
              </a:ext>
            </a:extLst>
          </p:cNvPr>
          <p:cNvSpPr txBox="1"/>
          <p:nvPr/>
        </p:nvSpPr>
        <p:spPr>
          <a:xfrm>
            <a:off x="0" y="547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C000"/>
                </a:solidFill>
                <a:latin typeface="Montserrat ExtraBold" pitchFamily="2" charset="0"/>
              </a:rPr>
              <a:t>Usage Intensity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99D01-022E-9471-4AD5-75AC949252D2}"/>
              </a:ext>
            </a:extLst>
          </p:cNvPr>
          <p:cNvSpPr/>
          <p:nvPr/>
        </p:nvSpPr>
        <p:spPr>
          <a:xfrm>
            <a:off x="2682240" y="0"/>
            <a:ext cx="3817620" cy="54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36542-3913-B659-5068-5435B0B1E099}"/>
              </a:ext>
            </a:extLst>
          </p:cNvPr>
          <p:cNvSpPr/>
          <p:nvPr/>
        </p:nvSpPr>
        <p:spPr>
          <a:xfrm>
            <a:off x="0" y="1211580"/>
            <a:ext cx="45719" cy="3299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E7669-CD35-3B93-4D44-5C4959AAFC85}"/>
              </a:ext>
            </a:extLst>
          </p:cNvPr>
          <p:cNvSpPr txBox="1"/>
          <p:nvPr/>
        </p:nvSpPr>
        <p:spPr>
          <a:xfrm>
            <a:off x="386124" y="1042303"/>
            <a:ext cx="220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Montserrat SemiBold" pitchFamily="2" charset="0"/>
              </a:rPr>
              <a:t>Bike preferences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DECA5-B3A7-4648-787E-74AA0AE522CD}"/>
              </a:ext>
            </a:extLst>
          </p:cNvPr>
          <p:cNvSpPr txBox="1"/>
          <p:nvPr/>
        </p:nvSpPr>
        <p:spPr>
          <a:xfrm>
            <a:off x="352458" y="1684020"/>
            <a:ext cx="3651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Tech-explorers: </a:t>
            </a:r>
            <a:r>
              <a:rPr lang="en-US" dirty="0">
                <a:latin typeface="Montserrat" pitchFamily="2" charset="0"/>
              </a:rPr>
              <a:t>Both casual riders and members prefer electric bikes to classic bikes </a:t>
            </a:r>
          </a:p>
          <a:p>
            <a:endParaRPr lang="en-US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High-Diff</a:t>
            </a:r>
            <a:r>
              <a:rPr lang="en-US" dirty="0">
                <a:latin typeface="Montserrat" pitchFamily="2" charset="0"/>
              </a:rPr>
              <a:t>: There is an equal number of casuals’ electric bikes and members’ classic bikes</a:t>
            </a:r>
          </a:p>
          <a:p>
            <a:endParaRPr lang="en-US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Insight:  </a:t>
            </a:r>
            <a:r>
              <a:rPr lang="en-US" dirty="0">
                <a:latin typeface="Montserrat" pitchFamily="2" charset="0"/>
              </a:rPr>
              <a:t>Casuals and members account for 65% and 63% respectively, reflecting the same preference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ED9226A-75B1-6A00-ED80-417D84083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618437"/>
              </p:ext>
            </p:extLst>
          </p:nvPr>
        </p:nvGraphicFramePr>
        <p:xfrm>
          <a:off x="4419600" y="1044654"/>
          <a:ext cx="4484370" cy="3915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452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72390-CF33-53D4-54CE-77BCA9DD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A3058-01DD-167A-A437-BB4CF335F9E4}"/>
              </a:ext>
            </a:extLst>
          </p:cNvPr>
          <p:cNvSpPr txBox="1"/>
          <p:nvPr/>
        </p:nvSpPr>
        <p:spPr>
          <a:xfrm>
            <a:off x="0" y="547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7ADB9"/>
                </a:solidFill>
                <a:latin typeface="Montserrat ExtraBold" pitchFamily="2" charset="0"/>
              </a:rPr>
              <a:t>Geographic patterns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DAA032-D98B-95F4-C2BF-69344A39F66B}"/>
              </a:ext>
            </a:extLst>
          </p:cNvPr>
          <p:cNvSpPr/>
          <p:nvPr/>
        </p:nvSpPr>
        <p:spPr>
          <a:xfrm>
            <a:off x="2682240" y="0"/>
            <a:ext cx="3817620" cy="54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8AD37-16FE-903C-1D3F-D66ED58B52B1}"/>
              </a:ext>
            </a:extLst>
          </p:cNvPr>
          <p:cNvSpPr/>
          <p:nvPr/>
        </p:nvSpPr>
        <p:spPr>
          <a:xfrm>
            <a:off x="0" y="1211580"/>
            <a:ext cx="45719" cy="32994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B54CC-0240-860F-6EF9-CB4A087FB903}"/>
              </a:ext>
            </a:extLst>
          </p:cNvPr>
          <p:cNvSpPr txBox="1"/>
          <p:nvPr/>
        </p:nvSpPr>
        <p:spPr>
          <a:xfrm>
            <a:off x="821341" y="1042303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  <a:latin typeface="Montserrat SemiBold" pitchFamily="2" charset="0"/>
              </a:rPr>
              <a:t>Locations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02F6-22FC-99FC-929C-CD11D217D886}"/>
              </a:ext>
            </a:extLst>
          </p:cNvPr>
          <p:cNvSpPr txBox="1"/>
          <p:nvPr/>
        </p:nvSpPr>
        <p:spPr>
          <a:xfrm>
            <a:off x="352458" y="1684020"/>
            <a:ext cx="36519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Distribution: </a:t>
            </a:r>
            <a:r>
              <a:rPr lang="en-US" dirty="0">
                <a:latin typeface="Montserrat" pitchFamily="2" charset="0"/>
              </a:rPr>
              <a:t>While members distribute widely, casuals are highly clustered at recreational areas</a:t>
            </a:r>
          </a:p>
          <a:p>
            <a:endParaRPr lang="en-US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Relationship</a:t>
            </a:r>
            <a:r>
              <a:rPr lang="en-US" dirty="0">
                <a:latin typeface="Montserrat" pitchFamily="2" charset="0"/>
              </a:rPr>
              <a:t>: Strong correlation between geography and usage patterns</a:t>
            </a:r>
          </a:p>
          <a:p>
            <a:endParaRPr lang="en-US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Insight: </a:t>
            </a:r>
            <a:r>
              <a:rPr lang="en-US" dirty="0">
                <a:latin typeface="Montserrat" pitchFamily="2" charset="0"/>
              </a:rPr>
              <a:t>Members show a balanced distribution, while casuals populate near waterfronts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3EFBB-4959-9052-76C1-2542B1CF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1109475"/>
            <a:ext cx="4521854" cy="39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F784F4D1-E8E6-9EDC-9C8F-3434F5B93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>
            <a:extLst>
              <a:ext uri="{FF2B5EF4-FFF2-40B4-BE49-F238E27FC236}">
                <a16:creationId xmlns:a16="http://schemas.microsoft.com/office/drawing/2014/main" id="{2B18EB1E-2C71-6F99-FA08-8E9FAE9E5E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114" y="2523505"/>
            <a:ext cx="4965600" cy="1589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latin typeface="Montserrat ExtraBold" pitchFamily="2" charset="0"/>
              </a:rPr>
              <a:t>Summary and Conclusions</a:t>
            </a:r>
            <a:endParaRPr sz="4800" dirty="0">
              <a:latin typeface="Montserrat ExtraBold" pitchFamily="2" charset="0"/>
            </a:endParaRPr>
          </a:p>
        </p:txBody>
      </p:sp>
      <p:sp>
        <p:nvSpPr>
          <p:cNvPr id="586" name="Google Shape;586;p71">
            <a:extLst>
              <a:ext uri="{FF2B5EF4-FFF2-40B4-BE49-F238E27FC236}">
                <a16:creationId xmlns:a16="http://schemas.microsoft.com/office/drawing/2014/main" id="{8558835D-6DFD-7D08-A713-8B3EDDBBF32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2814" y="1477969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ExtraBold" pitchFamily="2" charset="0"/>
              </a:rPr>
              <a:t>05.</a:t>
            </a:r>
            <a:endParaRPr dirty="0">
              <a:solidFill>
                <a:srgbClr val="0070C0"/>
              </a:solidFill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163EC-FAFC-A544-D506-91F92E6C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8" y="299157"/>
            <a:ext cx="914479" cy="9144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7A7803-3605-3388-887F-C8A1CB4D9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94" y="579596"/>
            <a:ext cx="1066892" cy="353599"/>
          </a:xfrm>
          <a:prstGeom prst="rect">
            <a:avLst/>
          </a:prstGeom>
        </p:spPr>
      </p:pic>
      <p:pic>
        <p:nvPicPr>
          <p:cNvPr id="1026" name="Picture 2" descr="Chicago Bike Tours﻿ - Go Chicago">
            <a:extLst>
              <a:ext uri="{FF2B5EF4-FFF2-40B4-BE49-F238E27FC236}">
                <a16:creationId xmlns:a16="http://schemas.microsoft.com/office/drawing/2014/main" id="{35685CF5-B47D-1D8D-118E-BB1E0B1F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847" y="1477969"/>
            <a:ext cx="3390143" cy="26350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794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6B5CB-8FEC-B3A6-EAB7-3E45C6CC5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150C782-A4F1-DE28-CBE6-A218FCCCAD71}"/>
              </a:ext>
            </a:extLst>
          </p:cNvPr>
          <p:cNvSpPr/>
          <p:nvPr/>
        </p:nvSpPr>
        <p:spPr>
          <a:xfrm>
            <a:off x="5458992" y="1419255"/>
            <a:ext cx="628974" cy="5410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9DEA8C-BA62-6B18-3414-12E2101C47A1}"/>
              </a:ext>
            </a:extLst>
          </p:cNvPr>
          <p:cNvSpPr/>
          <p:nvPr/>
        </p:nvSpPr>
        <p:spPr>
          <a:xfrm>
            <a:off x="3119196" y="1419255"/>
            <a:ext cx="628974" cy="5410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8DDFC0-CF65-D5D3-DBCB-7B8CD0B8FF2A}"/>
              </a:ext>
            </a:extLst>
          </p:cNvPr>
          <p:cNvSpPr/>
          <p:nvPr/>
        </p:nvSpPr>
        <p:spPr>
          <a:xfrm>
            <a:off x="570143" y="1419255"/>
            <a:ext cx="628974" cy="5410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7C748F-EBD0-641E-2230-934CD20A0275}"/>
              </a:ext>
            </a:extLst>
          </p:cNvPr>
          <p:cNvSpPr/>
          <p:nvPr/>
        </p:nvSpPr>
        <p:spPr>
          <a:xfrm>
            <a:off x="1909134" y="9138"/>
            <a:ext cx="5144356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4BF63-88A3-84F1-F685-CABF56CA0746}"/>
              </a:ext>
            </a:extLst>
          </p:cNvPr>
          <p:cNvSpPr txBox="1"/>
          <p:nvPr/>
        </p:nvSpPr>
        <p:spPr>
          <a:xfrm>
            <a:off x="1698756" y="31997"/>
            <a:ext cx="5646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7ADB9"/>
                </a:solidFill>
                <a:latin typeface="Montserrat ExtraBold" pitchFamily="2" charset="0"/>
              </a:rPr>
              <a:t>Summary and 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16A0E-3552-6BD0-E929-1EE6CED7E31B}"/>
              </a:ext>
            </a:extLst>
          </p:cNvPr>
          <p:cNvSpPr txBox="1"/>
          <p:nvPr/>
        </p:nvSpPr>
        <p:spPr>
          <a:xfrm>
            <a:off x="720963" y="1489710"/>
            <a:ext cx="288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ontserrat ExtraBold" pitchFamily="2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A02DC-CBF0-B35F-F379-3131E3EC29C4}"/>
              </a:ext>
            </a:extLst>
          </p:cNvPr>
          <p:cNvSpPr txBox="1"/>
          <p:nvPr/>
        </p:nvSpPr>
        <p:spPr>
          <a:xfrm>
            <a:off x="3270016" y="148971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ontserrat ExtraBold" pitchFamily="2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59608-415B-349C-46D3-925C07AB26E5}"/>
              </a:ext>
            </a:extLst>
          </p:cNvPr>
          <p:cNvSpPr txBox="1"/>
          <p:nvPr/>
        </p:nvSpPr>
        <p:spPr>
          <a:xfrm>
            <a:off x="5624239" y="1489710"/>
            <a:ext cx="29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ontserrat ExtraBold" pitchFamily="2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17B8C-D2B7-197D-7F8F-A0325956EA65}"/>
              </a:ext>
            </a:extLst>
          </p:cNvPr>
          <p:cNvSpPr txBox="1"/>
          <p:nvPr/>
        </p:nvSpPr>
        <p:spPr>
          <a:xfrm>
            <a:off x="229340" y="2798284"/>
            <a:ext cx="161222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Montserrat" pitchFamily="2" charset="0"/>
              </a:rPr>
              <a:t>Casual riders are </a:t>
            </a:r>
            <a:r>
              <a:rPr lang="en-US" sz="1300" dirty="0">
                <a:solidFill>
                  <a:srgbClr val="92D050"/>
                </a:solidFill>
                <a:latin typeface="Montserrat" pitchFamily="2" charset="0"/>
              </a:rPr>
              <a:t>seasonally sensitive</a:t>
            </a:r>
            <a:r>
              <a:rPr lang="en-US" sz="1300" dirty="0">
                <a:latin typeface="Montserrat" pitchFamily="2" charset="0"/>
              </a:rPr>
              <a:t>, and peak on the </a:t>
            </a:r>
            <a:r>
              <a:rPr lang="en-US" sz="1300" dirty="0">
                <a:solidFill>
                  <a:srgbClr val="92D050"/>
                </a:solidFill>
                <a:latin typeface="Montserrat" pitchFamily="2" charset="0"/>
              </a:rPr>
              <a:t>weekends</a:t>
            </a:r>
            <a:r>
              <a:rPr lang="en-US" sz="1300" dirty="0">
                <a:latin typeface="Montserrat" pitchFamily="2" charset="0"/>
              </a:rPr>
              <a:t> with a </a:t>
            </a:r>
            <a:r>
              <a:rPr lang="en-US" sz="1300" dirty="0">
                <a:solidFill>
                  <a:srgbClr val="92D050"/>
                </a:solidFill>
                <a:latin typeface="Montserrat" pitchFamily="2" charset="0"/>
              </a:rPr>
              <a:t>leisure-flexible</a:t>
            </a:r>
            <a:r>
              <a:rPr lang="en-US" sz="1300" dirty="0">
                <a:latin typeface="Montserrat" pitchFamily="2" charset="0"/>
              </a:rPr>
              <a:t> schedule</a:t>
            </a:r>
          </a:p>
        </p:txBody>
      </p:sp>
      <p:pic>
        <p:nvPicPr>
          <p:cNvPr id="12" name="Graphic 11" descr="Fog with solid fill">
            <a:extLst>
              <a:ext uri="{FF2B5EF4-FFF2-40B4-BE49-F238E27FC236}">
                <a16:creationId xmlns:a16="http://schemas.microsoft.com/office/drawing/2014/main" id="{CF7C8291-E445-7DCD-3820-971B70CBE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86" y="2032855"/>
            <a:ext cx="771687" cy="728971"/>
          </a:xfrm>
          <a:prstGeom prst="rect">
            <a:avLst/>
          </a:prstGeom>
        </p:spPr>
      </p:pic>
      <p:pic>
        <p:nvPicPr>
          <p:cNvPr id="18" name="Graphic 17" descr="Stopwatch with solid fill">
            <a:extLst>
              <a:ext uri="{FF2B5EF4-FFF2-40B4-BE49-F238E27FC236}">
                <a16:creationId xmlns:a16="http://schemas.microsoft.com/office/drawing/2014/main" id="{F886E0A5-36FA-20D0-C2B1-EC6DBC7D8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7839" y="2030730"/>
            <a:ext cx="771687" cy="6472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9AF096-45E2-F608-2A45-2DE9172F0EC4}"/>
              </a:ext>
            </a:extLst>
          </p:cNvPr>
          <p:cNvSpPr txBox="1"/>
          <p:nvPr/>
        </p:nvSpPr>
        <p:spPr>
          <a:xfrm>
            <a:off x="2831806" y="2793535"/>
            <a:ext cx="153108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Montserrat" pitchFamily="2" charset="0"/>
              </a:rPr>
              <a:t>Casual riders prefer</a:t>
            </a:r>
            <a:r>
              <a:rPr lang="en-US" sz="1300" dirty="0">
                <a:solidFill>
                  <a:srgbClr val="FFC000"/>
                </a:solidFill>
                <a:latin typeface="Montserrat" pitchFamily="2" charset="0"/>
              </a:rPr>
              <a:t> electric bikes </a:t>
            </a:r>
            <a:r>
              <a:rPr lang="en-US" sz="1300" dirty="0">
                <a:latin typeface="Montserrat" pitchFamily="2" charset="0"/>
              </a:rPr>
              <a:t>for leisure trips, showing </a:t>
            </a:r>
            <a:r>
              <a:rPr lang="en-US" sz="1300" dirty="0">
                <a:solidFill>
                  <a:srgbClr val="FFC000"/>
                </a:solidFill>
                <a:latin typeface="Montserrat" pitchFamily="2" charset="0"/>
              </a:rPr>
              <a:t>strong engagement </a:t>
            </a:r>
            <a:r>
              <a:rPr lang="en-US" sz="1300" dirty="0">
                <a:latin typeface="Montserrat" pitchFamily="2" charset="0"/>
              </a:rPr>
              <a:t>but lower total and higher average durations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CD1BD2-5230-0EF2-4A5B-5C2DF9A0F402}"/>
              </a:ext>
            </a:extLst>
          </p:cNvPr>
          <p:cNvSpPr/>
          <p:nvPr/>
        </p:nvSpPr>
        <p:spPr>
          <a:xfrm>
            <a:off x="7669588" y="1419255"/>
            <a:ext cx="628974" cy="5410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F1DC7-A007-D3E9-911B-028201AB7A48}"/>
              </a:ext>
            </a:extLst>
          </p:cNvPr>
          <p:cNvSpPr txBox="1"/>
          <p:nvPr/>
        </p:nvSpPr>
        <p:spPr>
          <a:xfrm>
            <a:off x="7810343" y="1489710"/>
            <a:ext cx="29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ontserrat ExtraBold" pitchFamily="2" charset="0"/>
              </a:rPr>
              <a:t>4</a:t>
            </a:r>
          </a:p>
        </p:txBody>
      </p:sp>
      <p:pic>
        <p:nvPicPr>
          <p:cNvPr id="24" name="Graphic 23" descr="Earth Globe - Asia with solid fill">
            <a:extLst>
              <a:ext uri="{FF2B5EF4-FFF2-40B4-BE49-F238E27FC236}">
                <a16:creationId xmlns:a16="http://schemas.microsoft.com/office/drawing/2014/main" id="{B622CE76-A07A-C9AB-2A2A-6D7213C81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0325" y="2049210"/>
            <a:ext cx="666308" cy="647275"/>
          </a:xfrm>
          <a:prstGeom prst="rect">
            <a:avLst/>
          </a:prstGeom>
        </p:spPr>
      </p:pic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BDC5485-369D-9A26-8E1A-866327FBD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8231" y="2073702"/>
            <a:ext cx="771688" cy="7289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E7406E-9C20-37DE-10B6-1245347D3DB3}"/>
              </a:ext>
            </a:extLst>
          </p:cNvPr>
          <p:cNvSpPr txBox="1"/>
          <p:nvPr/>
        </p:nvSpPr>
        <p:spPr>
          <a:xfrm>
            <a:off x="4983125" y="2798284"/>
            <a:ext cx="153108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70C0"/>
                </a:solidFill>
                <a:latin typeface="Montserrat" pitchFamily="2" charset="0"/>
              </a:rPr>
              <a:t>Waterfronts</a:t>
            </a:r>
            <a:r>
              <a:rPr lang="en-US" sz="1300" dirty="0">
                <a:latin typeface="Montserrat" pitchFamily="2" charset="0"/>
              </a:rPr>
              <a:t> and </a:t>
            </a:r>
            <a:r>
              <a:rPr lang="en-US" sz="1300" dirty="0">
                <a:solidFill>
                  <a:srgbClr val="0070C0"/>
                </a:solidFill>
                <a:latin typeface="Montserrat" pitchFamily="2" charset="0"/>
              </a:rPr>
              <a:t>leisure hubs </a:t>
            </a:r>
            <a:r>
              <a:rPr lang="en-US" sz="1300" dirty="0">
                <a:latin typeface="Montserrat" pitchFamily="2" charset="0"/>
              </a:rPr>
              <a:t>hold the majority of casuals, reinforcing the connection between ridership and recreational activities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645E0-2420-5F87-60B6-E6C5DD84303C}"/>
              </a:ext>
            </a:extLst>
          </p:cNvPr>
          <p:cNvSpPr txBox="1"/>
          <p:nvPr/>
        </p:nvSpPr>
        <p:spPr>
          <a:xfrm>
            <a:off x="7053490" y="2802673"/>
            <a:ext cx="18611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itchFamily="2" charset="0"/>
              </a:rPr>
              <a:t>Evidence suggests that </a:t>
            </a:r>
            <a:r>
              <a:rPr lang="en-US" sz="1400" dirty="0">
                <a:solidFill>
                  <a:srgbClr val="92D050"/>
                </a:solidFill>
                <a:latin typeface="Montserrat" pitchFamily="2" charset="0"/>
              </a:rPr>
              <a:t>temporal factors</a:t>
            </a:r>
            <a:r>
              <a:rPr lang="en-US" sz="1400" dirty="0">
                <a:latin typeface="Montserrat" pitchFamily="2" charset="0"/>
              </a:rPr>
              <a:t>, </a:t>
            </a:r>
            <a:r>
              <a:rPr lang="en-US" sz="1400" dirty="0">
                <a:solidFill>
                  <a:srgbClr val="FFC000"/>
                </a:solidFill>
                <a:latin typeface="Montserrat" pitchFamily="2" charset="0"/>
              </a:rPr>
              <a:t>usage intensity</a:t>
            </a:r>
            <a:r>
              <a:rPr lang="en-US" sz="1400" dirty="0">
                <a:latin typeface="Montserrat" pitchFamily="2" charset="0"/>
              </a:rPr>
              <a:t>, and </a:t>
            </a:r>
            <a:r>
              <a:rPr lang="en-US" sz="1400" dirty="0">
                <a:solidFill>
                  <a:srgbClr val="0070C0"/>
                </a:solidFill>
                <a:latin typeface="Montserrat" pitchFamily="2" charset="0"/>
              </a:rPr>
              <a:t>geographical patterns </a:t>
            </a:r>
            <a:r>
              <a:rPr lang="en-US" sz="1400" dirty="0">
                <a:latin typeface="Montserrat" pitchFamily="2" charset="0"/>
              </a:rPr>
              <a:t>reveal a roadmap for digital marketing strategies</a:t>
            </a:r>
          </a:p>
        </p:txBody>
      </p:sp>
    </p:spTree>
    <p:extLst>
      <p:ext uri="{BB962C8B-B14F-4D97-AF65-F5344CB8AC3E}">
        <p14:creationId xmlns:p14="http://schemas.microsoft.com/office/powerpoint/2010/main" val="990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31388207-7E21-E9E4-F5BD-2903FC02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>
            <a:extLst>
              <a:ext uri="{FF2B5EF4-FFF2-40B4-BE49-F238E27FC236}">
                <a16:creationId xmlns:a16="http://schemas.microsoft.com/office/drawing/2014/main" id="{432D18E1-E954-BECC-7FC4-56B978CD1B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114" y="2523505"/>
            <a:ext cx="4965600" cy="1589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latin typeface="Montserrat ExtraBold" pitchFamily="2" charset="0"/>
              </a:rPr>
              <a:t>Business Suggestions</a:t>
            </a:r>
            <a:endParaRPr sz="4800" dirty="0">
              <a:latin typeface="Montserrat ExtraBold" pitchFamily="2" charset="0"/>
            </a:endParaRPr>
          </a:p>
        </p:txBody>
      </p:sp>
      <p:sp>
        <p:nvSpPr>
          <p:cNvPr id="586" name="Google Shape;586;p71">
            <a:extLst>
              <a:ext uri="{FF2B5EF4-FFF2-40B4-BE49-F238E27FC236}">
                <a16:creationId xmlns:a16="http://schemas.microsoft.com/office/drawing/2014/main" id="{CC41D4AC-6F30-1773-B544-9975A08DAB4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2814" y="1477969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ExtraBold" pitchFamily="2" charset="0"/>
              </a:rPr>
              <a:t>06.</a:t>
            </a:r>
            <a:endParaRPr dirty="0">
              <a:solidFill>
                <a:srgbClr val="0070C0"/>
              </a:solidFill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6427E-9571-9009-BEC7-36689FD4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8" y="299157"/>
            <a:ext cx="914479" cy="9144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5F7542-3266-F8A2-DB14-B321B7C26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94" y="579596"/>
            <a:ext cx="1066892" cy="353599"/>
          </a:xfrm>
          <a:prstGeom prst="rect">
            <a:avLst/>
          </a:prstGeom>
        </p:spPr>
      </p:pic>
      <p:pic>
        <p:nvPicPr>
          <p:cNvPr id="2050" name="Picture 2" descr="Biking in Chicago: the coolest rides | Choose Chicago">
            <a:extLst>
              <a:ext uri="{FF2B5EF4-FFF2-40B4-BE49-F238E27FC236}">
                <a16:creationId xmlns:a16="http://schemas.microsoft.com/office/drawing/2014/main" id="{EEE3DAC5-77AE-3C60-75DE-C69A39D8B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95" y="1406824"/>
            <a:ext cx="3585092" cy="27062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30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D0A97-12FE-70F1-B3A2-3BCAC7E1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BD17FB5-DA38-1221-AAA4-CD018ADF270C}"/>
              </a:ext>
            </a:extLst>
          </p:cNvPr>
          <p:cNvSpPr/>
          <p:nvPr/>
        </p:nvSpPr>
        <p:spPr>
          <a:xfrm>
            <a:off x="6408839" y="970249"/>
            <a:ext cx="628974" cy="5410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E55ADF-903F-8765-015A-40E07E790337}"/>
              </a:ext>
            </a:extLst>
          </p:cNvPr>
          <p:cNvSpPr/>
          <p:nvPr/>
        </p:nvSpPr>
        <p:spPr>
          <a:xfrm>
            <a:off x="3830793" y="920439"/>
            <a:ext cx="628974" cy="5410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A40467-BBA6-5628-6B59-33824FABB60F}"/>
              </a:ext>
            </a:extLst>
          </p:cNvPr>
          <p:cNvSpPr/>
          <p:nvPr/>
        </p:nvSpPr>
        <p:spPr>
          <a:xfrm>
            <a:off x="1252747" y="920439"/>
            <a:ext cx="628974" cy="5410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54A1BA-8F88-3759-9C51-E2F442BF2D10}"/>
              </a:ext>
            </a:extLst>
          </p:cNvPr>
          <p:cNvSpPr/>
          <p:nvPr/>
        </p:nvSpPr>
        <p:spPr>
          <a:xfrm>
            <a:off x="2141221" y="0"/>
            <a:ext cx="5144356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67EED-69DA-44FF-4075-324B9EFBA41F}"/>
              </a:ext>
            </a:extLst>
          </p:cNvPr>
          <p:cNvSpPr txBox="1"/>
          <p:nvPr/>
        </p:nvSpPr>
        <p:spPr>
          <a:xfrm>
            <a:off x="2435010" y="0"/>
            <a:ext cx="4663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rgbClr val="37ADB9"/>
                </a:solidFill>
                <a:latin typeface="Montserrat ExtraBold" pitchFamily="2" charset="0"/>
              </a:rPr>
              <a:t>Business Suggestions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F10B1-F331-C54B-B5FC-DA9AF6B04A7E}"/>
              </a:ext>
            </a:extLst>
          </p:cNvPr>
          <p:cNvSpPr txBox="1"/>
          <p:nvPr/>
        </p:nvSpPr>
        <p:spPr>
          <a:xfrm>
            <a:off x="1403567" y="970249"/>
            <a:ext cx="288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ontserrat ExtraBold" pitchFamily="2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2B8EC-5F6F-8336-C457-B2B1CA0D0EC7}"/>
              </a:ext>
            </a:extLst>
          </p:cNvPr>
          <p:cNvSpPr txBox="1"/>
          <p:nvPr/>
        </p:nvSpPr>
        <p:spPr>
          <a:xfrm>
            <a:off x="3981613" y="990894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ontserrat ExtraBold" pitchFamily="2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D7FEC-A534-D8D1-1EB8-1D68B6E99A48}"/>
              </a:ext>
            </a:extLst>
          </p:cNvPr>
          <p:cNvSpPr txBox="1"/>
          <p:nvPr/>
        </p:nvSpPr>
        <p:spPr>
          <a:xfrm>
            <a:off x="6574086" y="1040704"/>
            <a:ext cx="29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ontserrat ExtraBold" pitchFamily="2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FADA2-DC36-8864-C2EF-8435F101AC16}"/>
              </a:ext>
            </a:extLst>
          </p:cNvPr>
          <p:cNvSpPr txBox="1"/>
          <p:nvPr/>
        </p:nvSpPr>
        <p:spPr>
          <a:xfrm>
            <a:off x="382772" y="2240280"/>
            <a:ext cx="224312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ontserrat" pitchFamily="2" charset="0"/>
              </a:rPr>
              <a:t>Annual Weekend</a:t>
            </a:r>
            <a:r>
              <a:rPr lang="en-US" sz="1400" b="1" dirty="0">
                <a:latin typeface="Montserrat" pitchFamily="2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Montserrat" pitchFamily="2" charset="0"/>
              </a:rPr>
              <a:t>Membership</a:t>
            </a:r>
            <a:r>
              <a:rPr lang="en-US" sz="1400" b="1">
                <a:latin typeface="Montserrat" pitchFamily="2" charset="0"/>
              </a:rPr>
              <a:t>: </a:t>
            </a:r>
            <a:r>
              <a:rPr lang="en-US" sz="1400">
                <a:latin typeface="Montserrat" pitchFamily="2" charset="0"/>
              </a:rPr>
              <a:t>casuals are weekend-oriented =&gt; </a:t>
            </a:r>
            <a:r>
              <a:rPr lang="en-US" sz="1400" dirty="0">
                <a:latin typeface="Montserrat" pitchFamily="2" charset="0"/>
              </a:rPr>
              <a:t>promoting “Personalized memberships” with </a:t>
            </a:r>
            <a:r>
              <a:rPr lang="en-US" sz="1400" b="1" dirty="0">
                <a:latin typeface="Montserrat" pitchFamily="2" charset="0"/>
              </a:rPr>
              <a:t>targeted social media </a:t>
            </a:r>
            <a:r>
              <a:rPr lang="en-US" sz="1400" b="1">
                <a:latin typeface="Montserrat" pitchFamily="2" charset="0"/>
              </a:rPr>
              <a:t>ads </a:t>
            </a:r>
            <a:r>
              <a:rPr lang="en-US">
                <a:latin typeface="Montserrat" pitchFamily="2" charset="0"/>
              </a:rPr>
              <a:t>to</a:t>
            </a:r>
            <a:r>
              <a:rPr lang="en-US" sz="1400">
                <a:latin typeface="Montserrat" pitchFamily="2" charset="0"/>
              </a:rPr>
              <a:t> </a:t>
            </a:r>
            <a:r>
              <a:rPr lang="en-US" sz="1400" dirty="0">
                <a:latin typeface="Montserrat" pitchFamily="2" charset="0"/>
              </a:rPr>
              <a:t>create predictable revenue and increase customer retention, while meeting the riders’ demands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84E221-3F4C-0E4E-D0E6-9E3D11D82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48" y="1632694"/>
            <a:ext cx="628974" cy="541020"/>
          </a:xfrm>
          <a:prstGeom prst="rect">
            <a:avLst/>
          </a:prstGeom>
        </p:spPr>
      </p:pic>
      <p:grpSp>
        <p:nvGrpSpPr>
          <p:cNvPr id="13" name="Google Shape;7457;p145">
            <a:extLst>
              <a:ext uri="{FF2B5EF4-FFF2-40B4-BE49-F238E27FC236}">
                <a16:creationId xmlns:a16="http://schemas.microsoft.com/office/drawing/2014/main" id="{FA8F88B2-749C-0B02-099E-C7A790376E03}"/>
              </a:ext>
            </a:extLst>
          </p:cNvPr>
          <p:cNvGrpSpPr/>
          <p:nvPr/>
        </p:nvGrpSpPr>
        <p:grpSpPr>
          <a:xfrm>
            <a:off x="3878875" y="1632694"/>
            <a:ext cx="532809" cy="527636"/>
            <a:chOff x="2404875" y="3592725"/>
            <a:chExt cx="298525" cy="293825"/>
          </a:xfrm>
        </p:grpSpPr>
        <p:sp>
          <p:nvSpPr>
            <p:cNvPr id="14" name="Google Shape;7458;p145">
              <a:extLst>
                <a:ext uri="{FF2B5EF4-FFF2-40B4-BE49-F238E27FC236}">
                  <a16:creationId xmlns:a16="http://schemas.microsoft.com/office/drawing/2014/main" id="{92D15EC6-63DC-8FDB-B80B-DA330BB5B54C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59;p145">
              <a:extLst>
                <a:ext uri="{FF2B5EF4-FFF2-40B4-BE49-F238E27FC236}">
                  <a16:creationId xmlns:a16="http://schemas.microsoft.com/office/drawing/2014/main" id="{97E7B507-6174-AC7E-208C-FDEAA6EFF2F0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60;p145">
              <a:extLst>
                <a:ext uri="{FF2B5EF4-FFF2-40B4-BE49-F238E27FC236}">
                  <a16:creationId xmlns:a16="http://schemas.microsoft.com/office/drawing/2014/main" id="{6E4ADAED-EEBB-0180-6B06-81A15C20BD7B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1183E0-10D6-C329-A6DD-987FF2932761}"/>
              </a:ext>
            </a:extLst>
          </p:cNvPr>
          <p:cNvSpPr txBox="1"/>
          <p:nvPr/>
        </p:nvSpPr>
        <p:spPr>
          <a:xfrm>
            <a:off x="3356341" y="2240280"/>
            <a:ext cx="190194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ontserrat" pitchFamily="2" charset="0"/>
              </a:rPr>
              <a:t>Reward system</a:t>
            </a:r>
            <a:r>
              <a:rPr lang="en-US" sz="1400" b="1">
                <a:solidFill>
                  <a:srgbClr val="0070C0"/>
                </a:solidFill>
                <a:latin typeface="Montserrat" pitchFamily="2" charset="0"/>
              </a:rPr>
              <a:t>:</a:t>
            </a:r>
            <a:r>
              <a:rPr lang="en-US" sz="1400" b="1">
                <a:latin typeface="Montserrat" pitchFamily="2" charset="0"/>
              </a:rPr>
              <a:t> </a:t>
            </a:r>
            <a:r>
              <a:rPr lang="en-US" sz="1400">
                <a:latin typeface="Montserrat" pitchFamily="2" charset="0"/>
              </a:rPr>
              <a:t>Casuals </a:t>
            </a:r>
            <a:r>
              <a:rPr lang="en-US" sz="1400" dirty="0">
                <a:latin typeface="Montserrat" pitchFamily="2" charset="0"/>
              </a:rPr>
              <a:t>lean toward electric bikes, implementing an </a:t>
            </a:r>
            <a:r>
              <a:rPr lang="en-US" sz="1400" b="1" dirty="0">
                <a:latin typeface="Montserrat" pitchFamily="2" charset="0"/>
              </a:rPr>
              <a:t>in-app gamified reward system </a:t>
            </a:r>
            <a:r>
              <a:rPr lang="en-US" sz="1400" dirty="0">
                <a:latin typeface="Montserrat" pitchFamily="2" charset="0"/>
              </a:rPr>
              <a:t>and creating green milestones to drive user retention and encourage membership conversion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D64574-577A-B663-1569-3D3D7699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99" y="1731442"/>
            <a:ext cx="506653" cy="4288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B1CEAD-AA22-D13B-F67D-2A439C04D8F9}"/>
              </a:ext>
            </a:extLst>
          </p:cNvPr>
          <p:cNvSpPr txBox="1"/>
          <p:nvPr/>
        </p:nvSpPr>
        <p:spPr>
          <a:xfrm>
            <a:off x="5988733" y="2240280"/>
            <a:ext cx="219124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ontserrat" pitchFamily="2" charset="0"/>
              </a:rPr>
              <a:t>3-day free trial: </a:t>
            </a:r>
            <a:r>
              <a:rPr lang="en-US" dirty="0">
                <a:latin typeface="Montserrat" pitchFamily="2" charset="0"/>
              </a:rPr>
              <a:t>Operating a limited-time trial with </a:t>
            </a:r>
            <a:r>
              <a:rPr lang="en-US" b="1" dirty="0">
                <a:latin typeface="Montserrat" pitchFamily="2" charset="0"/>
              </a:rPr>
              <a:t>Geofencing marketing plans </a:t>
            </a:r>
            <a:r>
              <a:rPr lang="en-US" dirty="0">
                <a:latin typeface="Montserrat" pitchFamily="2" charset="0"/>
              </a:rPr>
              <a:t>at Waterfront stations for casuals to experience member-only perks without initial commitment, effectively convert spontaneous users into annual members </a:t>
            </a:r>
            <a:endParaRPr lang="en-US" sz="1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>
            <a:spLocks noGrp="1"/>
          </p:cNvSpPr>
          <p:nvPr>
            <p:ph type="title"/>
          </p:nvPr>
        </p:nvSpPr>
        <p:spPr>
          <a:xfrm>
            <a:off x="1346789" y="1415202"/>
            <a:ext cx="6237767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0070C0"/>
                </a:solidFill>
                <a:latin typeface="Montserrat ExtraBold" pitchFamily="2" charset="0"/>
              </a:rPr>
              <a:t>Thank You</a:t>
            </a:r>
            <a:endParaRPr sz="8000" dirty="0">
              <a:solidFill>
                <a:srgbClr val="0070C0"/>
              </a:solidFill>
              <a:latin typeface="Montserrat ExtraBold" pitchFamily="2" charset="0"/>
            </a:endParaRPr>
          </a:p>
        </p:txBody>
      </p:sp>
      <p:sp>
        <p:nvSpPr>
          <p:cNvPr id="572" name="Google Shape;572;p69"/>
          <p:cNvSpPr txBox="1">
            <a:spLocks noGrp="1"/>
          </p:cNvSpPr>
          <p:nvPr>
            <p:ph type="subTitle" idx="1"/>
          </p:nvPr>
        </p:nvSpPr>
        <p:spPr>
          <a:xfrm>
            <a:off x="2193173" y="2791518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serrat SemiBold" pitchFamily="2" charset="0"/>
              </a:rPr>
              <a:t>I really appreciate your time!</a:t>
            </a:r>
            <a:endParaRPr sz="2000" dirty="0">
              <a:latin typeface="Montserrat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894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 SemiBold" pitchFamily="2" charset="0"/>
                <a:ea typeface="Roboto" panose="02000000000000000000" pitchFamily="2" charset="0"/>
              </a:rPr>
              <a:t>Project objectives</a:t>
            </a:r>
            <a:endParaRPr dirty="0"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20" name="Google Shape;520;p63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SemiBold" pitchFamily="2" charset="0"/>
              </a:rPr>
              <a:t>02</a:t>
            </a:r>
            <a:endParaRPr dirty="0">
              <a:solidFill>
                <a:srgbClr val="0070C0"/>
              </a:solidFill>
              <a:latin typeface="Montserrat SemiBold" pitchFamily="2" charset="0"/>
            </a:endParaRPr>
          </a:p>
        </p:txBody>
      </p:sp>
      <p:sp>
        <p:nvSpPr>
          <p:cNvPr id="521" name="Google Shape;521;p63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4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SemiBold" pitchFamily="2" charset="0"/>
                <a:ea typeface="Roboto" panose="02000000000000000000" pitchFamily="2" charset="0"/>
              </a:rPr>
              <a:t>04</a:t>
            </a:r>
            <a:endParaRPr dirty="0">
              <a:solidFill>
                <a:srgbClr val="0070C0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22" name="Google Shape;522;p63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SemiBold" pitchFamily="2" charset="0"/>
                <a:ea typeface="Roboto" panose="02000000000000000000" pitchFamily="2" charset="0"/>
              </a:rPr>
              <a:t>01</a:t>
            </a:r>
            <a:endParaRPr dirty="0">
              <a:solidFill>
                <a:srgbClr val="0070C0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23" name="Google Shape;523;p63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823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 SemiBold" pitchFamily="2" charset="0"/>
                <a:ea typeface="Roboto" panose="02000000000000000000" pitchFamily="2" charset="0"/>
              </a:rPr>
              <a:t>Executive Summary</a:t>
            </a:r>
            <a:endParaRPr dirty="0"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25" name="Google Shape;525;p63"/>
          <p:cNvSpPr txBox="1">
            <a:spLocks noGrp="1"/>
          </p:cNvSpPr>
          <p:nvPr>
            <p:ph type="title" idx="6"/>
          </p:nvPr>
        </p:nvSpPr>
        <p:spPr>
          <a:xfrm>
            <a:off x="6087600" y="1677217"/>
            <a:ext cx="2336400" cy="823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 SemiBold" pitchFamily="2" charset="0"/>
                <a:ea typeface="Roboto" panose="02000000000000000000" pitchFamily="2" charset="0"/>
              </a:rPr>
              <a:t>Overview Segments</a:t>
            </a:r>
            <a:endParaRPr dirty="0"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26" name="Google Shape;526;p63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SemiBold" pitchFamily="2" charset="0"/>
                <a:ea typeface="Roboto" panose="02000000000000000000" pitchFamily="2" charset="0"/>
              </a:rPr>
              <a:t>03</a:t>
            </a:r>
            <a:endParaRPr dirty="0">
              <a:solidFill>
                <a:srgbClr val="0070C0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27" name="Google Shape;527;p63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894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 SemiBold" pitchFamily="2" charset="0"/>
                <a:ea typeface="Roboto" panose="02000000000000000000" pitchFamily="2" charset="0"/>
              </a:rPr>
              <a:t>Behavioral Deep-Dive</a:t>
            </a:r>
            <a:endParaRPr dirty="0"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29" name="Google Shape;529;p63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823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 SemiBold" pitchFamily="2" charset="0"/>
                <a:ea typeface="Roboto" panose="02000000000000000000" pitchFamily="2" charset="0"/>
              </a:rPr>
              <a:t>Summary and Conclusion</a:t>
            </a:r>
            <a:endParaRPr dirty="0"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30" name="Google Shape;530;p63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SemiBold" pitchFamily="2" charset="0"/>
                <a:ea typeface="Roboto" panose="02000000000000000000" pitchFamily="2" charset="0"/>
              </a:rPr>
              <a:t>05</a:t>
            </a:r>
            <a:endParaRPr dirty="0">
              <a:solidFill>
                <a:srgbClr val="0070C0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32" name="Google Shape;532;p63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823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SemiBold" pitchFamily="2" charset="0"/>
                <a:ea typeface="Roboto" panose="02000000000000000000" pitchFamily="2" charset="0"/>
              </a:rPr>
              <a:t>Business Suggestions</a:t>
            </a:r>
            <a:endParaRPr dirty="0"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33" name="Google Shape;533;p63"/>
          <p:cNvSpPr txBox="1">
            <a:spLocks noGrp="1"/>
          </p:cNvSpPr>
          <p:nvPr>
            <p:ph type="title" idx="19"/>
          </p:nvPr>
        </p:nvSpPr>
        <p:spPr>
          <a:xfrm>
            <a:off x="6850199" y="2714087"/>
            <a:ext cx="9824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SemiBold" pitchFamily="2" charset="0"/>
                <a:ea typeface="Roboto" panose="02000000000000000000" pitchFamily="2" charset="0"/>
              </a:rPr>
              <a:t>06</a:t>
            </a:r>
            <a:endParaRPr dirty="0">
              <a:solidFill>
                <a:srgbClr val="0070C0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35" name="Google Shape;535;p63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ExtraBold" pitchFamily="2" charset="0"/>
                <a:ea typeface="Roboto" panose="02000000000000000000" pitchFamily="2" charset="0"/>
              </a:rPr>
              <a:t>Table of contents</a:t>
            </a:r>
            <a:endParaRPr dirty="0">
              <a:latin typeface="Montserrat ExtraBold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>
            <a:spLocks noGrp="1"/>
          </p:cNvSpPr>
          <p:nvPr>
            <p:ph type="title"/>
          </p:nvPr>
        </p:nvSpPr>
        <p:spPr>
          <a:xfrm>
            <a:off x="138114" y="2523505"/>
            <a:ext cx="4965600" cy="1589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 SemiBold" pitchFamily="2" charset="0"/>
                <a:ea typeface="Roboto" panose="02000000000000000000" pitchFamily="2" charset="0"/>
              </a:rPr>
              <a:t>Introduction and Project objectives</a:t>
            </a:r>
            <a:endParaRPr dirty="0"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86" name="Google Shape;586;p71"/>
          <p:cNvSpPr txBox="1">
            <a:spLocks noGrp="1"/>
          </p:cNvSpPr>
          <p:nvPr>
            <p:ph type="title" idx="2"/>
          </p:nvPr>
        </p:nvSpPr>
        <p:spPr>
          <a:xfrm>
            <a:off x="3452814" y="1477969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SemiBold" pitchFamily="2" charset="0"/>
                <a:ea typeface="Roboto" panose="02000000000000000000" pitchFamily="2" charset="0"/>
              </a:rPr>
              <a:t>01.</a:t>
            </a:r>
            <a:endParaRPr dirty="0">
              <a:solidFill>
                <a:srgbClr val="0070C0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02234-5B2E-2030-5E9E-D7C0C6311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8" y="299157"/>
            <a:ext cx="914479" cy="914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BDF7B-7CAF-EBCB-5BC4-D13BC9CDA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9" y="581136"/>
            <a:ext cx="1066801" cy="350520"/>
          </a:xfrm>
          <a:prstGeom prst="rect">
            <a:avLst/>
          </a:prstGeom>
        </p:spPr>
      </p:pic>
      <p:sp>
        <p:nvSpPr>
          <p:cNvPr id="3" name="AutoShape 2" descr="Image result for urban cycling">
            <a:extLst>
              <a:ext uri="{FF2B5EF4-FFF2-40B4-BE49-F238E27FC236}">
                <a16:creationId xmlns:a16="http://schemas.microsoft.com/office/drawing/2014/main" id="{E823F213-C907-1B87-197E-D431487D1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GOOGLE DATA ANALYTICS CAPSTONE. CASE STUDY 1 : CYCLISTIC BIKE SHARE ...">
            <a:extLst>
              <a:ext uri="{FF2B5EF4-FFF2-40B4-BE49-F238E27FC236}">
                <a16:creationId xmlns:a16="http://schemas.microsoft.com/office/drawing/2014/main" id="{31A4BFD6-A4B7-1300-7164-3D3FA3A7D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1477969"/>
            <a:ext cx="2994660" cy="26350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FCDCAC-906D-B675-6BB9-6B952EA1CE7B}"/>
              </a:ext>
            </a:extLst>
          </p:cNvPr>
          <p:cNvSpPr/>
          <p:nvPr/>
        </p:nvSpPr>
        <p:spPr>
          <a:xfrm>
            <a:off x="270510" y="4385634"/>
            <a:ext cx="8602980" cy="7543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Google Shape;565;p68"/>
          <p:cNvSpPr txBox="1">
            <a:spLocks noGrp="1"/>
          </p:cNvSpPr>
          <p:nvPr>
            <p:ph type="title" idx="4294967295"/>
          </p:nvPr>
        </p:nvSpPr>
        <p:spPr>
          <a:xfrm>
            <a:off x="0" y="53192"/>
            <a:ext cx="9144000" cy="925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ADB9"/>
                </a:solidFill>
                <a:latin typeface="Montserrat SemiBold" pitchFamily="2" charset="0"/>
                <a:ea typeface="Roboto" panose="02000000000000000000" pitchFamily="2" charset="0"/>
              </a:rPr>
              <a:t>Introduction and Project objectives</a:t>
            </a:r>
            <a:endParaRPr dirty="0">
              <a:solidFill>
                <a:srgbClr val="37ADB9"/>
              </a:solidFill>
              <a:latin typeface="Montserrat SemiBold" pitchFamily="2" charset="0"/>
              <a:ea typeface="Roboto" panose="02000000000000000000" pitchFamily="2" charset="0"/>
            </a:endParaRPr>
          </a:p>
        </p:txBody>
      </p:sp>
      <p:sp>
        <p:nvSpPr>
          <p:cNvPr id="566" name="Google Shape;566;p68"/>
          <p:cNvSpPr txBox="1">
            <a:spLocks noGrp="1"/>
          </p:cNvSpPr>
          <p:nvPr>
            <p:ph type="subTitle" idx="4294967295"/>
          </p:nvPr>
        </p:nvSpPr>
        <p:spPr>
          <a:xfrm>
            <a:off x="231775" y="4408494"/>
            <a:ext cx="8680450" cy="669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This case study is part of the Google Data Analytics Professional Certificate. The analysis is based on public data to solve a business challenge for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Cyclistic</a:t>
            </a:r>
            <a:endParaRPr sz="1600" b="1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E354-DE0A-5311-452C-262C3C48F9C8}"/>
              </a:ext>
            </a:extLst>
          </p:cNvPr>
          <p:cNvSpPr txBox="1"/>
          <p:nvPr/>
        </p:nvSpPr>
        <p:spPr>
          <a:xfrm>
            <a:off x="307986" y="1106337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SemiBold" pitchFamily="2" charset="0"/>
                <a:ea typeface="Roboto" panose="02000000000000000000" pitchFamily="2" charset="0"/>
              </a:rPr>
              <a:t>1. The Business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8CD0A-FD00-1003-2834-C467EB980581}"/>
              </a:ext>
            </a:extLst>
          </p:cNvPr>
          <p:cNvSpPr txBox="1"/>
          <p:nvPr/>
        </p:nvSpPr>
        <p:spPr>
          <a:xfrm>
            <a:off x="6217920" y="1175916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SemiBold" pitchFamily="2" charset="0"/>
                <a:ea typeface="Roboto" panose="02000000000000000000" pitchFamily="2" charset="0"/>
              </a:rPr>
              <a:t>2</a:t>
            </a:r>
            <a:r>
              <a:rPr lang="en-US" sz="2400" b="1">
                <a:latin typeface="Montserrat SemiBold" pitchFamily="2" charset="0"/>
                <a:ea typeface="Roboto" panose="02000000000000000000" pitchFamily="2" charset="0"/>
              </a:rPr>
              <a:t>. Objectives</a:t>
            </a:r>
            <a:endParaRPr lang="en-US" sz="2400" b="1" dirty="0">
              <a:latin typeface="Montserrat SemiBold" pitchFamily="2" charset="0"/>
              <a:ea typeface="Roboto" panose="02000000000000000000" pitchFamily="2" charset="0"/>
            </a:endParaRPr>
          </a:p>
        </p:txBody>
      </p:sp>
      <p:pic>
        <p:nvPicPr>
          <p:cNvPr id="6" name="Graphic 5" descr="City with solid fill">
            <a:extLst>
              <a:ext uri="{FF2B5EF4-FFF2-40B4-BE49-F238E27FC236}">
                <a16:creationId xmlns:a16="http://schemas.microsoft.com/office/drawing/2014/main" id="{8647AD61-C56D-D3D4-8FE9-9B88C483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2109202"/>
            <a:ext cx="1005840" cy="925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D00B44-BA2C-FDDB-B6C5-133B08D0E1EB}"/>
              </a:ext>
            </a:extLst>
          </p:cNvPr>
          <p:cNvSpPr txBox="1"/>
          <p:nvPr/>
        </p:nvSpPr>
        <p:spPr>
          <a:xfrm>
            <a:off x="354018" y="1702642"/>
            <a:ext cx="243459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Montserrat Light" pitchFamily="2" charset="0"/>
                <a:ea typeface="Roboto" panose="02000000000000000000" pitchFamily="2" charset="0"/>
              </a:rPr>
              <a:t>- </a:t>
            </a:r>
            <a:r>
              <a:rPr lang="en-US" sz="1500" b="1" dirty="0">
                <a:latin typeface="Montserrat" pitchFamily="2" charset="0"/>
                <a:ea typeface="Roboto" panose="02000000000000000000" pitchFamily="2" charset="0"/>
              </a:rPr>
              <a:t>Company overview: </a:t>
            </a:r>
            <a:r>
              <a:rPr lang="en-US" sz="1500" dirty="0" err="1">
                <a:solidFill>
                  <a:srgbClr val="37ADB9"/>
                </a:solidFill>
                <a:latin typeface="Montserrat" pitchFamily="2" charset="0"/>
                <a:ea typeface="Roboto" panose="02000000000000000000" pitchFamily="2" charset="0"/>
              </a:rPr>
              <a:t>Cyclistic</a:t>
            </a:r>
            <a:r>
              <a:rPr lang="en-US" sz="1500" dirty="0">
                <a:latin typeface="Montserrat" pitchFamily="2" charset="0"/>
                <a:ea typeface="Roboto" panose="02000000000000000000" pitchFamily="2" charset="0"/>
              </a:rPr>
              <a:t> is a successful bike-share program with </a:t>
            </a:r>
            <a:r>
              <a:rPr lang="en-US" sz="1500" b="1" dirty="0">
                <a:latin typeface="Montserrat" pitchFamily="2" charset="0"/>
                <a:ea typeface="Roboto" panose="02000000000000000000" pitchFamily="2" charset="0"/>
              </a:rPr>
              <a:t>5,800+ </a:t>
            </a:r>
            <a:r>
              <a:rPr lang="en-US" sz="1500" dirty="0">
                <a:latin typeface="Montserrat" pitchFamily="2" charset="0"/>
                <a:ea typeface="Roboto" panose="02000000000000000000" pitchFamily="2" charset="0"/>
              </a:rPr>
              <a:t>bikes and </a:t>
            </a:r>
            <a:r>
              <a:rPr lang="en-US" sz="1500" b="1" dirty="0">
                <a:latin typeface="Montserrat" pitchFamily="2" charset="0"/>
                <a:ea typeface="Roboto" panose="02000000000000000000" pitchFamily="2" charset="0"/>
              </a:rPr>
              <a:t>600+ </a:t>
            </a:r>
            <a:r>
              <a:rPr lang="en-US" sz="1500" dirty="0">
                <a:latin typeface="Montserrat" pitchFamily="2" charset="0"/>
                <a:ea typeface="Roboto" panose="02000000000000000000" pitchFamily="2" charset="0"/>
              </a:rPr>
              <a:t>docking stations within Chicago</a:t>
            </a:r>
          </a:p>
          <a:p>
            <a:r>
              <a:rPr lang="en-US" sz="1500" b="1">
                <a:latin typeface="Montserrat" pitchFamily="2" charset="0"/>
                <a:ea typeface="Roboto" panose="02000000000000000000" pitchFamily="2" charset="0"/>
              </a:rPr>
              <a:t>- Customer </a:t>
            </a:r>
            <a:r>
              <a:rPr lang="en-US" sz="1500" b="1" dirty="0">
                <a:latin typeface="Montserrat" pitchFamily="2" charset="0"/>
                <a:ea typeface="Roboto" panose="02000000000000000000" pitchFamily="2" charset="0"/>
              </a:rPr>
              <a:t>segments: </a:t>
            </a:r>
            <a:r>
              <a:rPr lang="en-US" sz="1500" dirty="0">
                <a:latin typeface="Montserrat" pitchFamily="2" charset="0"/>
                <a:ea typeface="Roboto" panose="02000000000000000000" pitchFamily="2" charset="0"/>
              </a:rPr>
              <a:t>Casual Riders and Annual Members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E5D45D-C477-B12B-2538-D068E20C4EF5}"/>
              </a:ext>
            </a:extLst>
          </p:cNvPr>
          <p:cNvSpPr/>
          <p:nvPr/>
        </p:nvSpPr>
        <p:spPr>
          <a:xfrm>
            <a:off x="3962400" y="2468880"/>
            <a:ext cx="1005840" cy="3124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Bullseye with solid fill">
            <a:extLst>
              <a:ext uri="{FF2B5EF4-FFF2-40B4-BE49-F238E27FC236}">
                <a16:creationId xmlns:a16="http://schemas.microsoft.com/office/drawing/2014/main" id="{49ED1BD9-F47A-ABB3-E12F-EE8B0AE9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3520" y="2108891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239080-070C-D99F-CBBD-F93B9E560E0A}"/>
              </a:ext>
            </a:extLst>
          </p:cNvPr>
          <p:cNvSpPr txBox="1"/>
          <p:nvPr/>
        </p:nvSpPr>
        <p:spPr>
          <a:xfrm>
            <a:off x="6309359" y="1750738"/>
            <a:ext cx="26028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latin typeface="Montserrat" pitchFamily="2" charset="0"/>
                <a:ea typeface="Roboto" panose="02000000000000000000" pitchFamily="2" charset="0"/>
              </a:rPr>
              <a:t>- </a:t>
            </a:r>
            <a:r>
              <a:rPr lang="en-US" sz="1500" b="1">
                <a:solidFill>
                  <a:srgbClr val="37ADB9"/>
                </a:solidFill>
                <a:latin typeface="Montserrat" pitchFamily="2" charset="0"/>
                <a:ea typeface="Roboto" panose="02000000000000000000" pitchFamily="2" charset="0"/>
              </a:rPr>
              <a:t>Opportunity</a:t>
            </a:r>
            <a:r>
              <a:rPr lang="en-US" sz="1500" b="1">
                <a:latin typeface="Montserrat" pitchFamily="2" charset="0"/>
                <a:ea typeface="Roboto" panose="02000000000000000000" pitchFamily="2" charset="0"/>
              </a:rPr>
              <a:t>: </a:t>
            </a:r>
            <a:r>
              <a:rPr lang="en-US" sz="1500" dirty="0">
                <a:latin typeface="Montserrat" pitchFamily="2" charset="0"/>
                <a:ea typeface="Roboto" panose="02000000000000000000" pitchFamily="2" charset="0"/>
              </a:rPr>
              <a:t>Annual members are much more </a:t>
            </a:r>
            <a:r>
              <a:rPr lang="en-US" sz="1500" b="1" dirty="0">
                <a:latin typeface="Montserrat" pitchFamily="2" charset="0"/>
                <a:ea typeface="Roboto" panose="02000000000000000000" pitchFamily="2" charset="0"/>
              </a:rPr>
              <a:t>profitable</a:t>
            </a:r>
            <a:r>
              <a:rPr lang="en-US" sz="1500" dirty="0">
                <a:latin typeface="Montserrat" pitchFamily="2" charset="0"/>
                <a:ea typeface="Roboto" panose="02000000000000000000" pitchFamily="2" charset="0"/>
              </a:rPr>
              <a:t> than casual riders</a:t>
            </a:r>
          </a:p>
          <a:p>
            <a:r>
              <a:rPr lang="en-US" sz="1500" b="1">
                <a:latin typeface="Montserrat" pitchFamily="2" charset="0"/>
                <a:ea typeface="Roboto" panose="02000000000000000000" pitchFamily="2" charset="0"/>
              </a:rPr>
              <a:t>- </a:t>
            </a:r>
            <a:r>
              <a:rPr lang="en-US" sz="1500" b="1">
                <a:solidFill>
                  <a:srgbClr val="37ADB9"/>
                </a:solidFill>
                <a:latin typeface="Montserrat" pitchFamily="2" charset="0"/>
                <a:ea typeface="Roboto" panose="02000000000000000000" pitchFamily="2" charset="0"/>
              </a:rPr>
              <a:t>Business tasks: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>
                <a:latin typeface="Montserrat" pitchFamily="2" charset="0"/>
                <a:ea typeface="Roboto" panose="02000000000000000000" pitchFamily="2" charset="0"/>
              </a:rPr>
              <a:t>Converting </a:t>
            </a:r>
            <a:r>
              <a:rPr lang="en-US" sz="1500" dirty="0">
                <a:latin typeface="Montserrat" pitchFamily="2" charset="0"/>
                <a:ea typeface="Roboto" panose="02000000000000000000" pitchFamily="2" charset="0"/>
              </a:rPr>
              <a:t>casual riders into </a:t>
            </a:r>
            <a:r>
              <a:rPr lang="en-US" sz="1500">
                <a:latin typeface="Montserrat" pitchFamily="2" charset="0"/>
                <a:ea typeface="Roboto" panose="02000000000000000000" pitchFamily="2" charset="0"/>
              </a:rPr>
              <a:t>annual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70C0"/>
                </a:solidFill>
                <a:latin typeface="Montserrat" pitchFamily="2" charset="0"/>
                <a:ea typeface="Roboto" panose="02000000000000000000" pitchFamily="2" charset="0"/>
              </a:rPr>
              <a:t>Increase ….of total number of riders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441DB7-3A67-9510-2D73-B887D2B3FFFC}"/>
              </a:ext>
            </a:extLst>
          </p:cNvPr>
          <p:cNvSpPr/>
          <p:nvPr/>
        </p:nvSpPr>
        <p:spPr>
          <a:xfrm>
            <a:off x="1135380" y="0"/>
            <a:ext cx="6781800" cy="706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68C469F3-D6EE-E2B7-03D5-ACA3AFA4C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>
            <a:extLst>
              <a:ext uri="{FF2B5EF4-FFF2-40B4-BE49-F238E27FC236}">
                <a16:creationId xmlns:a16="http://schemas.microsoft.com/office/drawing/2014/main" id="{D7F6369A-202E-FC9E-CA23-7645692169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114" y="2264736"/>
            <a:ext cx="4965600" cy="1606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latin typeface="Montserrat ExtraBold" pitchFamily="2" charset="0"/>
              </a:rPr>
              <a:t>Executive Summary</a:t>
            </a:r>
            <a:endParaRPr sz="4800" dirty="0">
              <a:latin typeface="Montserrat ExtraBold" pitchFamily="2" charset="0"/>
            </a:endParaRPr>
          </a:p>
        </p:txBody>
      </p:sp>
      <p:sp>
        <p:nvSpPr>
          <p:cNvPr id="586" name="Google Shape;586;p71">
            <a:extLst>
              <a:ext uri="{FF2B5EF4-FFF2-40B4-BE49-F238E27FC236}">
                <a16:creationId xmlns:a16="http://schemas.microsoft.com/office/drawing/2014/main" id="{6CB45F25-36B4-3561-F01F-FD3BE94FF3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2814" y="1272229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ExtraBold" pitchFamily="2" charset="0"/>
              </a:rPr>
              <a:t>02.</a:t>
            </a:r>
            <a:endParaRPr dirty="0">
              <a:solidFill>
                <a:srgbClr val="0070C0"/>
              </a:solidFill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2D1C8-201C-9A5E-5C91-4DC9E9A81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8" y="299157"/>
            <a:ext cx="914479" cy="91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648B-FD5A-B24F-3E1B-F438A6177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94" y="579596"/>
            <a:ext cx="1066892" cy="353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55C58C-EFEC-4C40-E419-81D6EE207938}"/>
              </a:ext>
            </a:extLst>
          </p:cNvPr>
          <p:cNvSpPr txBox="1"/>
          <p:nvPr/>
        </p:nvSpPr>
        <p:spPr>
          <a:xfrm>
            <a:off x="0" y="2483227"/>
            <a:ext cx="1904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A high-level overview of key insights, data findings, and strategic recommendations </a:t>
            </a:r>
          </a:p>
        </p:txBody>
      </p:sp>
      <p:pic>
        <p:nvPicPr>
          <p:cNvPr id="3074" name="Picture 2" descr="“Keep Moving: Designing Chicago's Bicycle Culture” | Art in Chicago">
            <a:extLst>
              <a:ext uri="{FF2B5EF4-FFF2-40B4-BE49-F238E27FC236}">
                <a16:creationId xmlns:a16="http://schemas.microsoft.com/office/drawing/2014/main" id="{62A6085C-7188-5B5D-8ED9-329C27F8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28" y="1213636"/>
            <a:ext cx="3468208" cy="26510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679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F150CB-7816-931B-418E-16C6DC45A5A3}"/>
              </a:ext>
            </a:extLst>
          </p:cNvPr>
          <p:cNvSpPr txBox="1"/>
          <p:nvPr/>
        </p:nvSpPr>
        <p:spPr>
          <a:xfrm>
            <a:off x="-40194" y="38684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4000" b="0" i="0" u="none" strike="noStrike" kern="0" cap="none" spc="0" normalizeH="0" baseline="0" noProof="0">
                <a:ln>
                  <a:noFill/>
                </a:ln>
                <a:solidFill>
                  <a:srgbClr val="37ADB9"/>
                </a:solidFill>
                <a:effectLst/>
                <a:uLnTx/>
                <a:uFillTx/>
                <a:latin typeface="Montserrat ExtraBold" pitchFamily="2" charset="0"/>
                <a:sym typeface="Vidaloka"/>
              </a:rPr>
              <a:t>Executive </a:t>
            </a: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37ADB9"/>
                </a:solidFill>
                <a:effectLst/>
                <a:uLnTx/>
                <a:uFillTx/>
                <a:latin typeface="Montserrat ExtraBold" pitchFamily="2" charset="0"/>
                <a:sym typeface="Vidaloka"/>
              </a:rPr>
              <a:t>Summary</a:t>
            </a:r>
            <a:endParaRPr lang="en-US" sz="4000" dirty="0">
              <a:solidFill>
                <a:srgbClr val="37ADB9"/>
              </a:solidFill>
              <a:latin typeface="Montserrat ExtraBold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7A0594-9892-62BE-9748-8F8B861C96D5}"/>
              </a:ext>
            </a:extLst>
          </p:cNvPr>
          <p:cNvSpPr/>
          <p:nvPr/>
        </p:nvSpPr>
        <p:spPr>
          <a:xfrm>
            <a:off x="167640" y="1014881"/>
            <a:ext cx="2470051" cy="3999245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15B9D7-0B8F-BC91-0A92-5FA7C57F8892}"/>
              </a:ext>
            </a:extLst>
          </p:cNvPr>
          <p:cNvSpPr/>
          <p:nvPr/>
        </p:nvSpPr>
        <p:spPr>
          <a:xfrm>
            <a:off x="3225521" y="1014882"/>
            <a:ext cx="2612571" cy="399924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24BDB4-57B5-3CAF-B817-C6CE6D485576}"/>
              </a:ext>
            </a:extLst>
          </p:cNvPr>
          <p:cNvSpPr/>
          <p:nvPr/>
        </p:nvSpPr>
        <p:spPr>
          <a:xfrm>
            <a:off x="6425922" y="1014881"/>
            <a:ext cx="2481858" cy="399924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Target Audience with solid fill">
            <a:extLst>
              <a:ext uri="{FF2B5EF4-FFF2-40B4-BE49-F238E27FC236}">
                <a16:creationId xmlns:a16="http://schemas.microsoft.com/office/drawing/2014/main" id="{5E0D16FE-3609-5E7B-04CB-29BF5405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369" y="908748"/>
            <a:ext cx="914400" cy="914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CDCCCE8E-7F2A-CA70-FCA3-455020C71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014881"/>
            <a:ext cx="914400" cy="733532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7E3AFBCA-B2E5-AE6D-F06F-6653E3E19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9651" y="94956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A968C0-3A6A-E0CC-38BC-411FEDA5AB68}"/>
              </a:ext>
            </a:extLst>
          </p:cNvPr>
          <p:cNvSpPr txBox="1"/>
          <p:nvPr/>
        </p:nvSpPr>
        <p:spPr>
          <a:xfrm>
            <a:off x="735329" y="1679299"/>
            <a:ext cx="14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Montserrat SemiBold" pitchFamily="2" charset="0"/>
              </a:rPr>
              <a:t>Objectives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C6B36-A540-98D0-552A-86469F8AB308}"/>
              </a:ext>
            </a:extLst>
          </p:cNvPr>
          <p:cNvSpPr txBox="1"/>
          <p:nvPr/>
        </p:nvSpPr>
        <p:spPr>
          <a:xfrm>
            <a:off x="3783204" y="1710570"/>
            <a:ext cx="175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Montserrat SemiBold" pitchFamily="2" charset="0"/>
              </a:rPr>
              <a:t>Key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06405-CE48-D066-5712-259B8B2B8471}"/>
              </a:ext>
            </a:extLst>
          </p:cNvPr>
          <p:cNvSpPr txBox="1"/>
          <p:nvPr/>
        </p:nvSpPr>
        <p:spPr>
          <a:xfrm>
            <a:off x="7063740" y="1736312"/>
            <a:ext cx="13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Montserrat SemiBold" pitchFamily="2" charset="0"/>
              </a:rPr>
              <a:t>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E310C7-A90B-542D-9742-430138873410}"/>
              </a:ext>
            </a:extLst>
          </p:cNvPr>
          <p:cNvSpPr txBox="1"/>
          <p:nvPr/>
        </p:nvSpPr>
        <p:spPr>
          <a:xfrm>
            <a:off x="99060" y="2044326"/>
            <a:ext cx="25386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Analyze</a:t>
            </a:r>
            <a:r>
              <a:rPr lang="en-US" dirty="0">
                <a:latin typeface="Montserrat" pitchFamily="2" charset="0"/>
              </a:rPr>
              <a:t> historical trip data to uncover </a:t>
            </a:r>
            <a:r>
              <a:rPr lang="en-US" b="1" dirty="0">
                <a:latin typeface="Montserrat" pitchFamily="2" charset="0"/>
              </a:rPr>
              <a:t>distinct patterns </a:t>
            </a:r>
            <a:r>
              <a:rPr lang="en-US" dirty="0">
                <a:latin typeface="Montserrat" pitchFamily="2" charset="0"/>
              </a:rPr>
              <a:t>between members and casual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Attract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en-US" b="1" dirty="0">
                <a:latin typeface="Montserrat" pitchFamily="2" charset="0"/>
              </a:rPr>
              <a:t>10% </a:t>
            </a:r>
            <a:r>
              <a:rPr lang="en-US" dirty="0">
                <a:latin typeface="Montserrat" pitchFamily="2" charset="0"/>
              </a:rPr>
              <a:t>more casual riders on top of the 2025 base (1.94 M)</a:t>
            </a:r>
            <a:endParaRPr lang="en-US" b="1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0"/>
              </a:rPr>
              <a:t>Create</a:t>
            </a:r>
            <a:r>
              <a:rPr lang="en-US" dirty="0">
                <a:latin typeface="Montserrat" pitchFamily="2" charset="0"/>
              </a:rPr>
              <a:t> data-backed </a:t>
            </a:r>
            <a:r>
              <a:rPr lang="en-US" b="1" dirty="0">
                <a:latin typeface="Montserrat" pitchFamily="2" charset="0"/>
              </a:rPr>
              <a:t>marketing strategies </a:t>
            </a:r>
            <a:r>
              <a:rPr lang="en-US" dirty="0">
                <a:latin typeface="Montserrat" pitchFamily="2" charset="0"/>
              </a:rPr>
              <a:t>to ensure </a:t>
            </a:r>
            <a:r>
              <a:rPr lang="en-US" b="1" dirty="0">
                <a:latin typeface="Montserrat" pitchFamily="2" charset="0"/>
              </a:rPr>
              <a:t>20% </a:t>
            </a:r>
            <a:r>
              <a:rPr lang="en-US" dirty="0">
                <a:latin typeface="Montserrat" pitchFamily="2" charset="0"/>
              </a:rPr>
              <a:t>new customers enroll in the membership initially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7B5EB8-3D6E-ECA2-4D30-AFBD755ECE12}"/>
              </a:ext>
            </a:extLst>
          </p:cNvPr>
          <p:cNvSpPr txBox="1"/>
          <p:nvPr/>
        </p:nvSpPr>
        <p:spPr>
          <a:xfrm>
            <a:off x="3225521" y="2115853"/>
            <a:ext cx="26125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0"/>
              </a:rPr>
              <a:t>Casual riders are </a:t>
            </a:r>
            <a:r>
              <a:rPr lang="en-US" b="1" dirty="0">
                <a:latin typeface="Montserrat" pitchFamily="2" charset="0"/>
              </a:rPr>
              <a:t>weekend-usage centric</a:t>
            </a:r>
            <a:r>
              <a:rPr lang="en-US" dirty="0">
                <a:latin typeface="Montserrat" pitchFamily="2" charset="0"/>
              </a:rPr>
              <a:t>, while annual members are </a:t>
            </a:r>
            <a:r>
              <a:rPr lang="en-US" b="1" dirty="0">
                <a:latin typeface="Montserrat" pitchFamily="2" charset="0"/>
              </a:rPr>
              <a:t>stable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0"/>
              </a:rPr>
              <a:t>Both casual riders and annual members prefer using </a:t>
            </a:r>
            <a:r>
              <a:rPr lang="en-US" b="1" dirty="0">
                <a:latin typeface="Montserrat" pitchFamily="2" charset="0"/>
              </a:rPr>
              <a:t>electric bikes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0"/>
              </a:rPr>
              <a:t>Casual riders distribute near </a:t>
            </a:r>
            <a:r>
              <a:rPr lang="en-US" b="1" dirty="0">
                <a:latin typeface="Montserrat" pitchFamily="2" charset="0"/>
              </a:rPr>
              <a:t>recreational areas, </a:t>
            </a:r>
            <a:r>
              <a:rPr lang="en-US" dirty="0">
                <a:latin typeface="Montserrat" pitchFamily="2" charset="0"/>
              </a:rPr>
              <a:t>while members are </a:t>
            </a:r>
            <a:r>
              <a:rPr lang="en-US" b="1" dirty="0">
                <a:latin typeface="Montserrat" pitchFamily="2" charset="0"/>
              </a:rPr>
              <a:t>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7572D9-9595-496D-6C85-B0621DFF934C}"/>
              </a:ext>
            </a:extLst>
          </p:cNvPr>
          <p:cNvSpPr txBox="1"/>
          <p:nvPr/>
        </p:nvSpPr>
        <p:spPr>
          <a:xfrm>
            <a:off x="6563082" y="2105644"/>
            <a:ext cx="24132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0"/>
              </a:rPr>
              <a:t>Develop an </a:t>
            </a:r>
            <a:r>
              <a:rPr lang="en-US" b="1" dirty="0">
                <a:latin typeface="Montserrat" pitchFamily="2" charset="0"/>
              </a:rPr>
              <a:t>annual weekend membership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0"/>
              </a:rPr>
              <a:t>Create a </a:t>
            </a:r>
            <a:r>
              <a:rPr lang="en-US" b="1" dirty="0">
                <a:latin typeface="Montserrat" pitchFamily="2" charset="0"/>
              </a:rPr>
              <a:t>reward system </a:t>
            </a:r>
            <a:r>
              <a:rPr lang="en-US" dirty="0">
                <a:latin typeface="Montserrat" pitchFamily="2" charset="0"/>
              </a:rPr>
              <a:t>for using electric bikes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0"/>
              </a:rPr>
              <a:t>Carry out a </a:t>
            </a:r>
            <a:r>
              <a:rPr lang="en-US" b="1" dirty="0">
                <a:latin typeface="Montserrat" pitchFamily="2" charset="0"/>
              </a:rPr>
              <a:t>3-day</a:t>
            </a:r>
            <a:r>
              <a:rPr lang="en-US" dirty="0">
                <a:latin typeface="Montserrat" pitchFamily="2" charset="0"/>
              </a:rPr>
              <a:t> membership </a:t>
            </a:r>
            <a:r>
              <a:rPr lang="en-US" b="1" dirty="0">
                <a:latin typeface="Montserrat" pitchFamily="2" charset="0"/>
              </a:rPr>
              <a:t>free trial </a:t>
            </a:r>
            <a:r>
              <a:rPr lang="en-US" dirty="0">
                <a:latin typeface="Montserrat" pitchFamily="2" charset="0"/>
              </a:rPr>
              <a:t>for new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6F5DA0-604A-684F-7978-D920437DC632}"/>
              </a:ext>
            </a:extLst>
          </p:cNvPr>
          <p:cNvSpPr/>
          <p:nvPr/>
        </p:nvSpPr>
        <p:spPr>
          <a:xfrm>
            <a:off x="1630680" y="1"/>
            <a:ext cx="571500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8D7BD1D5-F8FA-9EAC-B7BD-7064A04D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>
            <a:extLst>
              <a:ext uri="{FF2B5EF4-FFF2-40B4-BE49-F238E27FC236}">
                <a16:creationId xmlns:a16="http://schemas.microsoft.com/office/drawing/2014/main" id="{DA913F70-F854-2A65-2D69-EA395E191B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114" y="2523505"/>
            <a:ext cx="4965600" cy="1589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latin typeface="Montserrat ExtraBold" pitchFamily="2" charset="0"/>
              </a:rPr>
              <a:t>Overview Segments</a:t>
            </a:r>
            <a:endParaRPr sz="4800" dirty="0">
              <a:latin typeface="Montserrat ExtraBold" pitchFamily="2" charset="0"/>
            </a:endParaRPr>
          </a:p>
        </p:txBody>
      </p:sp>
      <p:sp>
        <p:nvSpPr>
          <p:cNvPr id="586" name="Google Shape;586;p71">
            <a:extLst>
              <a:ext uri="{FF2B5EF4-FFF2-40B4-BE49-F238E27FC236}">
                <a16:creationId xmlns:a16="http://schemas.microsoft.com/office/drawing/2014/main" id="{46477EEA-2CC5-2FD9-D03A-B154EC4A0E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52814" y="1477969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ExtraBold" pitchFamily="2" charset="0"/>
              </a:rPr>
              <a:t>03.</a:t>
            </a:r>
            <a:endParaRPr dirty="0">
              <a:solidFill>
                <a:srgbClr val="0070C0"/>
              </a:solidFill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09368-8858-6539-A2DC-69E3D90E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8" y="299157"/>
            <a:ext cx="914479" cy="914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C60786-18D9-6DE5-DAB6-1FEB203A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94" y="579596"/>
            <a:ext cx="1066892" cy="35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35B64-A711-45CE-5E8F-D4FAC075D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134" y="579596"/>
            <a:ext cx="1066892" cy="353599"/>
          </a:xfrm>
          <a:prstGeom prst="rect">
            <a:avLst/>
          </a:prstGeom>
        </p:spPr>
      </p:pic>
      <p:pic>
        <p:nvPicPr>
          <p:cNvPr id="4098" name="Picture 2" descr="Chicago Bike Ride Events at Selma Burns blog">
            <a:extLst>
              <a:ext uri="{FF2B5EF4-FFF2-40B4-BE49-F238E27FC236}">
                <a16:creationId xmlns:a16="http://schemas.microsoft.com/office/drawing/2014/main" id="{D0753CC7-0ACD-3B98-C70A-2E9BC6FB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13" y="1329808"/>
            <a:ext cx="3481289" cy="27148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87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8E179-C707-73EE-443D-AC31F226E883}"/>
              </a:ext>
            </a:extLst>
          </p:cNvPr>
          <p:cNvSpPr txBox="1"/>
          <p:nvPr/>
        </p:nvSpPr>
        <p:spPr>
          <a:xfrm>
            <a:off x="1641550" y="56928"/>
            <a:ext cx="5641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37ADB9"/>
                </a:solidFill>
                <a:latin typeface="Montserrat ExtraBold" pitchFamily="2" charset="0"/>
              </a:rPr>
              <a:t>Overview </a:t>
            </a:r>
            <a:r>
              <a:rPr lang="en-US" sz="4000" b="1" dirty="0">
                <a:solidFill>
                  <a:srgbClr val="37ADB9"/>
                </a:solidFill>
                <a:latin typeface="Montserrat ExtraBold" pitchFamily="2" charset="0"/>
              </a:rPr>
              <a:t>segments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D32BA-BF4B-D011-5645-A06AF4C1328D}"/>
              </a:ext>
            </a:extLst>
          </p:cNvPr>
          <p:cNvSpPr txBox="1"/>
          <p:nvPr/>
        </p:nvSpPr>
        <p:spPr>
          <a:xfrm>
            <a:off x="403860" y="1028060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Montserrat SemiBold" pitchFamily="2" charset="0"/>
              </a:rPr>
              <a:t>Commuters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CB5B8-3671-F3CC-3460-227EA19258FE}"/>
              </a:ext>
            </a:extLst>
          </p:cNvPr>
          <p:cNvSpPr txBox="1"/>
          <p:nvPr/>
        </p:nvSpPr>
        <p:spPr>
          <a:xfrm>
            <a:off x="6512591" y="992818"/>
            <a:ext cx="481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Montserrat SemiBold" pitchFamily="2" charset="0"/>
              </a:rPr>
              <a:t>Casual riders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F7972-97D5-B5B7-FC19-EDD87495DDEE}"/>
              </a:ext>
            </a:extLst>
          </p:cNvPr>
          <p:cNvSpPr txBox="1"/>
          <p:nvPr/>
        </p:nvSpPr>
        <p:spPr>
          <a:xfrm>
            <a:off x="403860" y="2363226"/>
            <a:ext cx="2079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The Daily Commuters use an annual membership for work and stable mobility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Account for 65% of the total rides</a:t>
            </a:r>
          </a:p>
        </p:txBody>
      </p:sp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4F7AB4C5-B3A3-BDBB-A14A-E9A095701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64" y="1451296"/>
            <a:ext cx="914400" cy="914400"/>
          </a:xfrm>
          <a:prstGeom prst="rect">
            <a:avLst/>
          </a:prstGeom>
        </p:spPr>
      </p:pic>
      <p:pic>
        <p:nvPicPr>
          <p:cNvPr id="10" name="Graphic 9" descr="Male profile with solid fill">
            <a:extLst>
              <a:ext uri="{FF2B5EF4-FFF2-40B4-BE49-F238E27FC236}">
                <a16:creationId xmlns:a16="http://schemas.microsoft.com/office/drawing/2014/main" id="{9584DFDF-2DC3-78A7-5084-F67586759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91" y="1448826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D92FB-4A6F-A0BE-A404-121387A6F339}"/>
              </a:ext>
            </a:extLst>
          </p:cNvPr>
          <p:cNvSpPr txBox="1"/>
          <p:nvPr/>
        </p:nvSpPr>
        <p:spPr>
          <a:xfrm>
            <a:off x="6660235" y="2363225"/>
            <a:ext cx="19815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The Weekend Explorer uses single tickets for entertainment and flexible mobility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0"/>
              </a:rPr>
              <a:t>Account for 35% of the total rides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C55525A-3C6D-777F-3680-57771BA36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399393"/>
              </p:ext>
            </p:extLst>
          </p:nvPr>
        </p:nvGraphicFramePr>
        <p:xfrm>
          <a:off x="2598420" y="1089660"/>
          <a:ext cx="4061815" cy="3514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37EF62-8FEF-D2E0-E77F-2766252025F4}"/>
              </a:ext>
            </a:extLst>
          </p:cNvPr>
          <p:cNvSpPr/>
          <p:nvPr/>
        </p:nvSpPr>
        <p:spPr>
          <a:xfrm>
            <a:off x="1386840" y="0"/>
            <a:ext cx="621030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E165C14E-7C2B-78A7-1393-6686714B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>
            <a:extLst>
              <a:ext uri="{FF2B5EF4-FFF2-40B4-BE49-F238E27FC236}">
                <a16:creationId xmlns:a16="http://schemas.microsoft.com/office/drawing/2014/main" id="{1CE7D262-DEE9-08D6-441A-A8A1A0A83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076" y="1879956"/>
            <a:ext cx="4837572" cy="1589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latin typeface="Montserrat ExtraBold" pitchFamily="2" charset="0"/>
              </a:rPr>
              <a:t>Behavioral Deep-Dive</a:t>
            </a:r>
            <a:endParaRPr sz="4800" dirty="0">
              <a:latin typeface="Montserrat ExtraBold" pitchFamily="2" charset="0"/>
            </a:endParaRPr>
          </a:p>
        </p:txBody>
      </p:sp>
      <p:sp>
        <p:nvSpPr>
          <p:cNvPr id="586" name="Google Shape;586;p71">
            <a:extLst>
              <a:ext uri="{FF2B5EF4-FFF2-40B4-BE49-F238E27FC236}">
                <a16:creationId xmlns:a16="http://schemas.microsoft.com/office/drawing/2014/main" id="{22441C0A-E1E2-DB37-DCC7-A98AAA09EB5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32800" y="1030442"/>
            <a:ext cx="187091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Montserrat ExtraBold" pitchFamily="2" charset="0"/>
              </a:rPr>
              <a:t>04.</a:t>
            </a:r>
            <a:endParaRPr dirty="0">
              <a:solidFill>
                <a:srgbClr val="0070C0"/>
              </a:solidFill>
              <a:latin typeface="Montserrat Extra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5DBBE-B314-0AD8-FE5F-D1C3565F2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8" y="299157"/>
            <a:ext cx="914479" cy="9144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0D3FD1-2DB2-33D6-6437-A24A73EB1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94" y="579596"/>
            <a:ext cx="1066892" cy="353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26417-D793-7807-E27C-37533D63E77E}"/>
              </a:ext>
            </a:extLst>
          </p:cNvPr>
          <p:cNvSpPr txBox="1"/>
          <p:nvPr/>
        </p:nvSpPr>
        <p:spPr>
          <a:xfrm>
            <a:off x="678180" y="3469509"/>
            <a:ext cx="4455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Determine and estimate how </a:t>
            </a:r>
            <a:r>
              <a:rPr lang="en-US" sz="1600" b="1" dirty="0">
                <a:solidFill>
                  <a:srgbClr val="92D050"/>
                </a:solidFill>
                <a:latin typeface="Montserrat SemiBold" pitchFamily="2" charset="0"/>
              </a:rPr>
              <a:t>temporal factors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, </a:t>
            </a:r>
            <a:r>
              <a:rPr lang="en-US" sz="1600" b="1" dirty="0">
                <a:solidFill>
                  <a:srgbClr val="FFC000"/>
                </a:solidFill>
                <a:latin typeface="Montserrat SemiBold" pitchFamily="2" charset="0"/>
              </a:rPr>
              <a:t>usage intensity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, and</a:t>
            </a:r>
            <a:r>
              <a:rPr lang="en-US" sz="1600" b="1" dirty="0">
                <a:solidFill>
                  <a:srgbClr val="0070C0"/>
                </a:solidFill>
                <a:latin typeface="Montserrat SemiBold" pitchFamily="2" charset="0"/>
              </a:rPr>
              <a:t> </a:t>
            </a:r>
            <a:r>
              <a:rPr lang="en-US" sz="1600" b="1" dirty="0">
                <a:solidFill>
                  <a:srgbClr val="37ADB9"/>
                </a:solidFill>
                <a:latin typeface="Montserrat SemiBold" pitchFamily="2" charset="0"/>
              </a:rPr>
              <a:t>geographic patterns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</a:rPr>
              <a:t>shift the customer’s biking behaviors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59A46-588E-47BD-D7C6-D62FDD30D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1" y="1455420"/>
            <a:ext cx="3352800" cy="26576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321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>
  <clbl:label id="{5b268d57-2a6f-4e04-b0de-6938583d5ebc}" enabled="0" method="" siteId="{5b268d57-2a6f-4e04-b0de-6938583d5eb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789</Words>
  <Application>Microsoft Office PowerPoint</Application>
  <PresentationFormat>On-screen Show (16:9)</PresentationFormat>
  <Paragraphs>125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Montserrat SemiBold</vt:lpstr>
      <vt:lpstr>Vidaloka</vt:lpstr>
      <vt:lpstr>Arial</vt:lpstr>
      <vt:lpstr>Montserrat</vt:lpstr>
      <vt:lpstr>Montserrat ExtraBold</vt:lpstr>
      <vt:lpstr>Montserrat Light</vt:lpstr>
      <vt:lpstr>Minimalist Business Slides XL by Slidesgo</vt:lpstr>
      <vt:lpstr>CYCLISTIC: TURNING POTENTIAL INTO LOYALTY</vt:lpstr>
      <vt:lpstr>Project objectives</vt:lpstr>
      <vt:lpstr>Introduction and Project objectives</vt:lpstr>
      <vt:lpstr>Introduction and Project objectives</vt:lpstr>
      <vt:lpstr>Executive Summary</vt:lpstr>
      <vt:lpstr>PowerPoint Presentation</vt:lpstr>
      <vt:lpstr>Overview Segments</vt:lpstr>
      <vt:lpstr>PowerPoint Presentation</vt:lpstr>
      <vt:lpstr>Behavioral Deep-Dive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Conclusions</vt:lpstr>
      <vt:lpstr>PowerPoint Presentation</vt:lpstr>
      <vt:lpstr>Business Suggestions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nguyen Mai Khoi</cp:lastModifiedBy>
  <cp:revision>5</cp:revision>
  <dcterms:modified xsi:type="dcterms:W3CDTF">2026-02-09T02:30:47Z</dcterms:modified>
</cp:coreProperties>
</file>